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58" r:id="rId3"/>
    <p:sldId id="257" r:id="rId4"/>
    <p:sldId id="259" r:id="rId5"/>
    <p:sldId id="268" r:id="rId6"/>
    <p:sldId id="260" r:id="rId7"/>
    <p:sldId id="261" r:id="rId8"/>
    <p:sldId id="271" r:id="rId9"/>
    <p:sldId id="272" r:id="rId10"/>
    <p:sldId id="269" r:id="rId11"/>
    <p:sldId id="270" r:id="rId12"/>
    <p:sldId id="263" r:id="rId13"/>
    <p:sldId id="264" r:id="rId14"/>
    <p:sldId id="265" r:id="rId15"/>
    <p:sldId id="266" r:id="rId16"/>
    <p:sldId id="267" r:id="rId17"/>
  </p:sldIdLst>
  <p:sldSz cx="9144000" cy="6858000" type="screen4x3"/>
  <p:notesSz cx="6858000" cy="994568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615F"/>
    <a:srgbClr val="CC7572"/>
    <a:srgbClr val="E7017B"/>
    <a:srgbClr val="666666"/>
    <a:srgbClr val="8C8D8C"/>
    <a:srgbClr val="737373"/>
    <a:srgbClr val="4C4C4C"/>
    <a:srgbClr val="8686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91" autoAdjust="0"/>
    <p:restoredTop sz="94675" autoAdjust="0"/>
  </p:normalViewPr>
  <p:slideViewPr>
    <p:cSldViewPr>
      <p:cViewPr varScale="1">
        <p:scale>
          <a:sx n="131" d="100"/>
          <a:sy n="131" d="100"/>
        </p:scale>
        <p:origin x="1050"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2B4AFD91-DF6F-42FE-9E1F-A5E7E1472446}"/>
              </a:ext>
            </a:extLst>
          </p:cNvPr>
          <p:cNvSpPr>
            <a:spLocks noGrp="1"/>
          </p:cNvSpPr>
          <p:nvPr>
            <p:ph type="hdr" sz="quarter"/>
          </p:nvPr>
        </p:nvSpPr>
        <p:spPr>
          <a:xfrm>
            <a:off x="0" y="0"/>
            <a:ext cx="2971800" cy="498475"/>
          </a:xfrm>
          <a:prstGeom prst="rect">
            <a:avLst/>
          </a:prstGeom>
        </p:spPr>
        <p:txBody>
          <a:bodyPr vert="horz" lIns="91440" tIns="45720" rIns="91440" bIns="45720" rtlCol="0"/>
          <a:lstStyle>
            <a:lvl1pPr algn="l">
              <a:defRPr sz="1200"/>
            </a:lvl1pPr>
          </a:lstStyle>
          <a:p>
            <a:endParaRPr lang="cs-CZ"/>
          </a:p>
        </p:txBody>
      </p:sp>
      <p:sp>
        <p:nvSpPr>
          <p:cNvPr id="3" name="Zástupný symbol pro datum 2">
            <a:extLst>
              <a:ext uri="{FF2B5EF4-FFF2-40B4-BE49-F238E27FC236}">
                <a16:creationId xmlns:a16="http://schemas.microsoft.com/office/drawing/2014/main" id="{CE73AF15-DAD0-49E7-9689-2B7C4B7D49B7}"/>
              </a:ext>
            </a:extLst>
          </p:cNvPr>
          <p:cNvSpPr>
            <a:spLocks noGrp="1"/>
          </p:cNvSpPr>
          <p:nvPr>
            <p:ph type="dt" sz="quarter" idx="1"/>
          </p:nvPr>
        </p:nvSpPr>
        <p:spPr>
          <a:xfrm>
            <a:off x="3884613" y="0"/>
            <a:ext cx="2971800" cy="498475"/>
          </a:xfrm>
          <a:prstGeom prst="rect">
            <a:avLst/>
          </a:prstGeom>
        </p:spPr>
        <p:txBody>
          <a:bodyPr vert="horz" lIns="91440" tIns="45720" rIns="91440" bIns="45720" rtlCol="0"/>
          <a:lstStyle>
            <a:lvl1pPr algn="r">
              <a:defRPr sz="1200"/>
            </a:lvl1pPr>
          </a:lstStyle>
          <a:p>
            <a:fld id="{0EF41185-8E43-4365-82A2-E17BDF3A11E0}" type="datetimeFigureOut">
              <a:rPr lang="cs-CZ" smtClean="0"/>
              <a:t>07.06.2019</a:t>
            </a:fld>
            <a:endParaRPr lang="cs-CZ"/>
          </a:p>
        </p:txBody>
      </p:sp>
      <p:sp>
        <p:nvSpPr>
          <p:cNvPr id="4" name="Zástupný symbol pro zápatí 3">
            <a:extLst>
              <a:ext uri="{FF2B5EF4-FFF2-40B4-BE49-F238E27FC236}">
                <a16:creationId xmlns:a16="http://schemas.microsoft.com/office/drawing/2014/main" id="{A631D319-548C-4329-B83C-6A2A30116749}"/>
              </a:ext>
            </a:extLst>
          </p:cNvPr>
          <p:cNvSpPr>
            <a:spLocks noGrp="1"/>
          </p:cNvSpPr>
          <p:nvPr>
            <p:ph type="ftr" sz="quarter" idx="2"/>
          </p:nvPr>
        </p:nvSpPr>
        <p:spPr>
          <a:xfrm>
            <a:off x="0" y="9447213"/>
            <a:ext cx="2971800" cy="49847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a:extLst>
              <a:ext uri="{FF2B5EF4-FFF2-40B4-BE49-F238E27FC236}">
                <a16:creationId xmlns:a16="http://schemas.microsoft.com/office/drawing/2014/main" id="{05948F38-DE89-479F-B880-8D6DD56818DB}"/>
              </a:ext>
            </a:extLst>
          </p:cNvPr>
          <p:cNvSpPr>
            <a:spLocks noGrp="1"/>
          </p:cNvSpPr>
          <p:nvPr>
            <p:ph type="sldNum" sz="quarter" idx="3"/>
          </p:nvPr>
        </p:nvSpPr>
        <p:spPr>
          <a:xfrm>
            <a:off x="3884613" y="9447213"/>
            <a:ext cx="2971800" cy="498475"/>
          </a:xfrm>
          <a:prstGeom prst="rect">
            <a:avLst/>
          </a:prstGeom>
        </p:spPr>
        <p:txBody>
          <a:bodyPr vert="horz" lIns="91440" tIns="45720" rIns="91440" bIns="45720" rtlCol="0" anchor="b"/>
          <a:lstStyle>
            <a:lvl1pPr algn="r">
              <a:defRPr sz="1200"/>
            </a:lvl1pPr>
          </a:lstStyle>
          <a:p>
            <a:fld id="{7CD0B8A1-688D-441C-B5FD-B128EC64FD43}" type="slidenum">
              <a:rPr lang="cs-CZ" smtClean="0"/>
              <a:t>‹#›</a:t>
            </a:fld>
            <a:endParaRPr lang="cs-CZ"/>
          </a:p>
        </p:txBody>
      </p:sp>
    </p:spTree>
    <p:extLst>
      <p:ext uri="{BB962C8B-B14F-4D97-AF65-F5344CB8AC3E}">
        <p14:creationId xmlns:p14="http://schemas.microsoft.com/office/powerpoint/2010/main" val="390919295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97284"/>
          </a:xfrm>
          <a:prstGeom prst="rect">
            <a:avLst/>
          </a:prstGeom>
        </p:spPr>
        <p:txBody>
          <a:bodyPr vert="horz" lIns="91440" tIns="45720" rIns="91440" bIns="45720" rtlCol="0"/>
          <a:lstStyle>
            <a:lvl1pPr algn="r">
              <a:defRPr sz="1200"/>
            </a:lvl1pPr>
          </a:lstStyle>
          <a:p>
            <a:fld id="{7FAC61C1-EDC0-45C6-9B5F-42292666F979}" type="datetimeFigureOut">
              <a:rPr lang="cs-CZ" smtClean="0"/>
              <a:t>07.06.2019</a:t>
            </a:fld>
            <a:endParaRPr lang="cs-CZ"/>
          </a:p>
        </p:txBody>
      </p:sp>
      <p:sp>
        <p:nvSpPr>
          <p:cNvPr id="4" name="Zástupný symbol pro obrázek snímku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724202"/>
            <a:ext cx="5486400" cy="447556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46678"/>
            <a:ext cx="2971800" cy="497284"/>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9446678"/>
            <a:ext cx="2971800" cy="497284"/>
          </a:xfrm>
          <a:prstGeom prst="rect">
            <a:avLst/>
          </a:prstGeom>
        </p:spPr>
        <p:txBody>
          <a:bodyPr vert="horz" lIns="91440" tIns="45720" rIns="91440" bIns="45720" rtlCol="0" anchor="b"/>
          <a:lstStyle>
            <a:lvl1pPr algn="r">
              <a:defRPr sz="1200"/>
            </a:lvl1pPr>
          </a:lstStyle>
          <a:p>
            <a:fld id="{0B1C22ED-1964-4AA0-B80B-A516149D09FC}" type="slidenum">
              <a:rPr lang="cs-CZ" smtClean="0"/>
              <a:t>‹#›</a:t>
            </a:fld>
            <a:endParaRPr lang="cs-CZ"/>
          </a:p>
        </p:txBody>
      </p:sp>
    </p:spTree>
    <p:extLst>
      <p:ext uri="{BB962C8B-B14F-4D97-AF65-F5344CB8AC3E}">
        <p14:creationId xmlns:p14="http://schemas.microsoft.com/office/powerpoint/2010/main" val="265809937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Tree>
    <p:extLst>
      <p:ext uri="{BB962C8B-B14F-4D97-AF65-F5344CB8AC3E}">
        <p14:creationId xmlns:p14="http://schemas.microsoft.com/office/powerpoint/2010/main" val="29787153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17143133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27485732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20029210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25798065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13311956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36753690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8050045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92963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29787153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21260603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19387531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4090836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39328412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34337455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2480238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FD1EB836-7858-4521-9C9D-6DB675F827B2}" type="datetime1">
              <a:rPr lang="cs-CZ" smtClean="0"/>
              <a:t>07.06.2019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E51FD68-B365-4D3E-8562-DDED07AE8115}" type="slidenum">
              <a:rPr lang="cs-CZ" smtClean="0"/>
              <a:t>‹#›</a:t>
            </a:fld>
            <a:endParaRPr lang="cs-CZ"/>
          </a:p>
        </p:txBody>
      </p:sp>
    </p:spTree>
    <p:extLst>
      <p:ext uri="{BB962C8B-B14F-4D97-AF65-F5344CB8AC3E}">
        <p14:creationId xmlns:p14="http://schemas.microsoft.com/office/powerpoint/2010/main" val="1664108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2CFECA7-46AB-4BD8-9D5E-C4802AB83BA0}" type="datetime1">
              <a:rPr lang="cs-CZ" smtClean="0"/>
              <a:t>07.06.2019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E51FD68-B365-4D3E-8562-DDED07AE8115}" type="slidenum">
              <a:rPr lang="cs-CZ" smtClean="0"/>
              <a:t>‹#›</a:t>
            </a:fld>
            <a:endParaRPr lang="cs-CZ"/>
          </a:p>
        </p:txBody>
      </p:sp>
    </p:spTree>
    <p:extLst>
      <p:ext uri="{BB962C8B-B14F-4D97-AF65-F5344CB8AC3E}">
        <p14:creationId xmlns:p14="http://schemas.microsoft.com/office/powerpoint/2010/main" val="1284587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9C5F863-FC60-48C5-AF87-FC2B44BCCAD1}" type="datetime1">
              <a:rPr lang="cs-CZ" smtClean="0"/>
              <a:t>07.06.2019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E51FD68-B365-4D3E-8562-DDED07AE8115}" type="slidenum">
              <a:rPr lang="cs-CZ" smtClean="0"/>
              <a:t>‹#›</a:t>
            </a:fld>
            <a:endParaRPr lang="cs-CZ"/>
          </a:p>
        </p:txBody>
      </p:sp>
    </p:spTree>
    <p:extLst>
      <p:ext uri="{BB962C8B-B14F-4D97-AF65-F5344CB8AC3E}">
        <p14:creationId xmlns:p14="http://schemas.microsoft.com/office/powerpoint/2010/main" val="3393979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AAF0973-8A2C-41D9-9A40-8F22F4C3F398}" type="datetime1">
              <a:rPr lang="cs-CZ" smtClean="0"/>
              <a:t>07.06.2019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E51FD68-B365-4D3E-8562-DDED07AE8115}" type="slidenum">
              <a:rPr lang="cs-CZ" smtClean="0"/>
              <a:t>‹#›</a:t>
            </a:fld>
            <a:endParaRPr lang="cs-CZ"/>
          </a:p>
        </p:txBody>
      </p:sp>
    </p:spTree>
    <p:extLst>
      <p:ext uri="{BB962C8B-B14F-4D97-AF65-F5344CB8AC3E}">
        <p14:creationId xmlns:p14="http://schemas.microsoft.com/office/powerpoint/2010/main" val="534576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3A0E647D-AF58-4D00-8F18-C4E159533BF0}" type="datetime1">
              <a:rPr lang="cs-CZ" smtClean="0"/>
              <a:t>07.06.2019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E51FD68-B365-4D3E-8562-DDED07AE8115}" type="slidenum">
              <a:rPr lang="cs-CZ" smtClean="0"/>
              <a:t>‹#›</a:t>
            </a:fld>
            <a:endParaRPr lang="cs-CZ"/>
          </a:p>
        </p:txBody>
      </p:sp>
    </p:spTree>
    <p:extLst>
      <p:ext uri="{BB962C8B-B14F-4D97-AF65-F5344CB8AC3E}">
        <p14:creationId xmlns:p14="http://schemas.microsoft.com/office/powerpoint/2010/main" val="2718215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85DFB001-AD8D-49ED-9123-B7DB3AC1CFCC}" type="datetime1">
              <a:rPr lang="cs-CZ" smtClean="0"/>
              <a:t>07.06.2019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E51FD68-B365-4D3E-8562-DDED07AE8115}" type="slidenum">
              <a:rPr lang="cs-CZ" smtClean="0"/>
              <a:t>‹#›</a:t>
            </a:fld>
            <a:endParaRPr lang="cs-CZ"/>
          </a:p>
        </p:txBody>
      </p:sp>
    </p:spTree>
    <p:extLst>
      <p:ext uri="{BB962C8B-B14F-4D97-AF65-F5344CB8AC3E}">
        <p14:creationId xmlns:p14="http://schemas.microsoft.com/office/powerpoint/2010/main" val="443863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F8B8EC46-26CD-45E5-825E-9CF80088750E}" type="datetime1">
              <a:rPr lang="cs-CZ" smtClean="0"/>
              <a:t>07.06.2019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E51FD68-B365-4D3E-8562-DDED07AE8115}" type="slidenum">
              <a:rPr lang="cs-CZ" smtClean="0"/>
              <a:t>‹#›</a:t>
            </a:fld>
            <a:endParaRPr lang="cs-CZ"/>
          </a:p>
        </p:txBody>
      </p:sp>
    </p:spTree>
    <p:extLst>
      <p:ext uri="{BB962C8B-B14F-4D97-AF65-F5344CB8AC3E}">
        <p14:creationId xmlns:p14="http://schemas.microsoft.com/office/powerpoint/2010/main" val="1641171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D0A88877-C80D-48D8-8909-D7206B6CA362}" type="datetime1">
              <a:rPr lang="cs-CZ" smtClean="0"/>
              <a:t>07.06.2019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E51FD68-B365-4D3E-8562-DDED07AE8115}" type="slidenum">
              <a:rPr lang="cs-CZ" smtClean="0"/>
              <a:t>‹#›</a:t>
            </a:fld>
            <a:endParaRPr lang="cs-CZ"/>
          </a:p>
        </p:txBody>
      </p:sp>
    </p:spTree>
    <p:extLst>
      <p:ext uri="{BB962C8B-B14F-4D97-AF65-F5344CB8AC3E}">
        <p14:creationId xmlns:p14="http://schemas.microsoft.com/office/powerpoint/2010/main" val="1287865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435EA48-D3D2-44C8-AE64-9B29A5379ED5}" type="datetime1">
              <a:rPr lang="cs-CZ" smtClean="0"/>
              <a:t>07.06.2019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E51FD68-B365-4D3E-8562-DDED07AE8115}" type="slidenum">
              <a:rPr lang="cs-CZ" smtClean="0"/>
              <a:t>‹#›</a:t>
            </a:fld>
            <a:endParaRPr lang="cs-CZ"/>
          </a:p>
        </p:txBody>
      </p:sp>
    </p:spTree>
    <p:extLst>
      <p:ext uri="{BB962C8B-B14F-4D97-AF65-F5344CB8AC3E}">
        <p14:creationId xmlns:p14="http://schemas.microsoft.com/office/powerpoint/2010/main" val="3996700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7AB8B643-5352-4B6D-AA27-C01F449A250C}" type="datetime1">
              <a:rPr lang="cs-CZ" smtClean="0"/>
              <a:t>07.06.2019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E51FD68-B365-4D3E-8562-DDED07AE8115}" type="slidenum">
              <a:rPr lang="cs-CZ" smtClean="0"/>
              <a:t>‹#›</a:t>
            </a:fld>
            <a:endParaRPr lang="cs-CZ"/>
          </a:p>
        </p:txBody>
      </p:sp>
    </p:spTree>
    <p:extLst>
      <p:ext uri="{BB962C8B-B14F-4D97-AF65-F5344CB8AC3E}">
        <p14:creationId xmlns:p14="http://schemas.microsoft.com/office/powerpoint/2010/main" val="3612216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DFAC8F8-54A6-4F63-8A57-2F04F453B837}" type="datetime1">
              <a:rPr lang="cs-CZ" smtClean="0"/>
              <a:t>07.06.2019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E51FD68-B365-4D3E-8562-DDED07AE8115}" type="slidenum">
              <a:rPr lang="cs-CZ" smtClean="0"/>
              <a:t>‹#›</a:t>
            </a:fld>
            <a:endParaRPr lang="cs-CZ"/>
          </a:p>
        </p:txBody>
      </p:sp>
    </p:spTree>
    <p:extLst>
      <p:ext uri="{BB962C8B-B14F-4D97-AF65-F5344CB8AC3E}">
        <p14:creationId xmlns:p14="http://schemas.microsoft.com/office/powerpoint/2010/main" val="1242952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40652C-54D7-4E70-B9FD-57FD71B95C94}" type="datetime1">
              <a:rPr lang="cs-CZ" smtClean="0"/>
              <a:t>07.06.2019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51FD68-B365-4D3E-8562-DDED07AE8115}" type="slidenum">
              <a:rPr lang="cs-CZ" smtClean="0"/>
              <a:t>‹#›</a:t>
            </a:fld>
            <a:endParaRPr lang="cs-CZ"/>
          </a:p>
        </p:txBody>
      </p:sp>
    </p:spTree>
    <p:extLst>
      <p:ext uri="{BB962C8B-B14F-4D97-AF65-F5344CB8AC3E}">
        <p14:creationId xmlns:p14="http://schemas.microsoft.com/office/powerpoint/2010/main" val="3988115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8" Type="http://schemas.openxmlformats.org/officeDocument/2006/relationships/hyperlink" Target="https://www.topardubicko.cz/public/dokumenty/TZ_Krest_loga_Pardubicko.pdf" TargetMode="External"/><Relationship Id="rId13" Type="http://schemas.openxmlformats.org/officeDocument/2006/relationships/hyperlink" Target="https://www.topardubicko.cz/public/dokumenty/TZ_Festival_chuti_vuni_a_remesel_1.pdf" TargetMode="External"/><Relationship Id="rId18" Type="http://schemas.openxmlformats.org/officeDocument/2006/relationships/image" Target="../media/image3.jpg"/><Relationship Id="rId3" Type="http://schemas.openxmlformats.org/officeDocument/2006/relationships/hyperlink" Target="http://www.topardubicko.cz/" TargetMode="External"/><Relationship Id="rId7" Type="http://schemas.openxmlformats.org/officeDocument/2006/relationships/hyperlink" Target="https://www.youtube.com/channel/UC4uErvglCTVW7lN9wNN2JBg" TargetMode="External"/><Relationship Id="rId12" Type="http://schemas.openxmlformats.org/officeDocument/2006/relationships/hyperlink" Target="https://www.topardubicko.cz/public/dokumenty/TZ_Pulzujici_leto.pdf" TargetMode="External"/><Relationship Id="rId17" Type="http://schemas.openxmlformats.org/officeDocument/2006/relationships/image" Target="../media/image2.emf"/><Relationship Id="rId2" Type="http://schemas.openxmlformats.org/officeDocument/2006/relationships/notesSlide" Target="../notesSlides/notesSlide10.xml"/><Relationship Id="rId16" Type="http://schemas.openxmlformats.org/officeDocument/2006/relationships/hyperlink" Target="https://www.topardubicko.cz/public/dokumenty/TZ_Certifikace_DMO.pdf" TargetMode="External"/><Relationship Id="rId1" Type="http://schemas.openxmlformats.org/officeDocument/2006/relationships/slideLayout" Target="../slideLayouts/slideLayout5.xml"/><Relationship Id="rId6" Type="http://schemas.openxmlformats.org/officeDocument/2006/relationships/hyperlink" Target="http://www.twitter.com/TOPardubicko" TargetMode="External"/><Relationship Id="rId11" Type="http://schemas.openxmlformats.org/officeDocument/2006/relationships/hyperlink" Target="https://www.topardubicko.cz/public/dokumenty/TZ_Semin_pro_pracovnky_TIC.pdf" TargetMode="External"/><Relationship Id="rId5" Type="http://schemas.openxmlformats.org/officeDocument/2006/relationships/hyperlink" Target="http://www.instagram.com/topardubicko/" TargetMode="External"/><Relationship Id="rId15" Type="http://schemas.openxmlformats.org/officeDocument/2006/relationships/hyperlink" Target="https://www.topardubicko.cz/public/dokumenty/TZ_Videospot_Pardubicko.pdf" TargetMode="External"/><Relationship Id="rId10" Type="http://schemas.openxmlformats.org/officeDocument/2006/relationships/hyperlink" Target="https://www.topardubicko.cz/public/dokumenty/TZ_Setkani_akteru_cestovnho_ruchu_na_Pardubicku.pdf" TargetMode="External"/><Relationship Id="rId4" Type="http://schemas.openxmlformats.org/officeDocument/2006/relationships/hyperlink" Target="http://www.facebook.com/TOPardubicko/" TargetMode="External"/><Relationship Id="rId9" Type="http://schemas.openxmlformats.org/officeDocument/2006/relationships/hyperlink" Target="https://www.topardubicko.cz/public/dokumenty/TZ_Certifikt_SKS.pdf" TargetMode="External"/><Relationship Id="rId14" Type="http://schemas.openxmlformats.org/officeDocument/2006/relationships/hyperlink" Target="https://www.topardubicko.cz/public/dokumenty/TZ_Pardubicko_ceka_aktivni_podzim.pdf"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5.xml"/><Relationship Id="rId4" Type="http://schemas.openxmlformats.org/officeDocument/2006/relationships/image" Target="../media/image3.jpg"/></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image" Target="../media/image3.jpg"/></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3.xml"/><Relationship Id="rId1" Type="http://schemas.openxmlformats.org/officeDocument/2006/relationships/slideLayout" Target="../slideLayouts/slideLayout5.xml"/><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4.xml"/><Relationship Id="rId1" Type="http://schemas.openxmlformats.org/officeDocument/2006/relationships/slideLayout" Target="../slideLayouts/slideLayout5.xml"/><Relationship Id="rId4" Type="http://schemas.openxmlformats.org/officeDocument/2006/relationships/image" Target="../media/image3.jpg"/></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image" Target="../media/image3.jpg"/></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6.xml"/><Relationship Id="rId1" Type="http://schemas.openxmlformats.org/officeDocument/2006/relationships/slideLayout" Target="../slideLayouts/slideLayout5.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Nadpis 16"/>
          <p:cNvSpPr>
            <a:spLocks noGrp="1"/>
          </p:cNvSpPr>
          <p:nvPr>
            <p:ph type="title"/>
          </p:nvPr>
        </p:nvSpPr>
        <p:spPr>
          <a:xfrm>
            <a:off x="539552" y="2492896"/>
            <a:ext cx="8064896" cy="3816424"/>
          </a:xfrm>
        </p:spPr>
        <p:txBody>
          <a:bodyPr lIns="0" tIns="0" rIns="0" bIns="0" anchor="t" anchorCtr="0">
            <a:normAutofit/>
          </a:bodyPr>
          <a:lstStyle/>
          <a:p>
            <a:br>
              <a:rPr lang="cs-CZ" sz="3200" b="1" dirty="0"/>
            </a:br>
            <a:r>
              <a:rPr lang="cs-CZ" sz="3200" b="1" dirty="0"/>
              <a:t>Výroční zpráva za rok 2018</a:t>
            </a:r>
            <a:br>
              <a:rPr lang="cs-CZ" sz="3200" dirty="0"/>
            </a:br>
            <a:br>
              <a:rPr lang="cs-CZ" sz="3200" dirty="0"/>
            </a:br>
            <a:r>
              <a:rPr lang="cs-CZ" sz="3200" dirty="0"/>
              <a:t>Pardubicko - Perníkové srdce Čech, z. s.</a:t>
            </a:r>
            <a:br>
              <a:rPr lang="cs-CZ" sz="3200" dirty="0"/>
            </a:br>
            <a:r>
              <a:rPr lang="cs-CZ" sz="2800" dirty="0"/>
              <a:t>Spolek pro rozvoj turistické oblasti Pardubicko</a:t>
            </a:r>
            <a:br>
              <a:rPr lang="cs-CZ" sz="4800" dirty="0"/>
            </a:br>
            <a:endParaRPr lang="cs-CZ" sz="4000" b="1" dirty="0">
              <a:cs typeface="Arial" panose="020B0604020202020204" pitchFamily="34" charset="0"/>
            </a:endParaRPr>
          </a:p>
        </p:txBody>
      </p:sp>
      <p:pic>
        <p:nvPicPr>
          <p:cNvPr id="26" name="Zástupný symbol pro obsah 6"/>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3588853" y="332656"/>
            <a:ext cx="2063267" cy="1512168"/>
          </a:xfrm>
        </p:spPr>
      </p:pic>
      <p:sp>
        <p:nvSpPr>
          <p:cNvPr id="3" name="AutoShape 3"/>
          <p:cNvSpPr>
            <a:spLocks noChangeAspect="1" noChangeArrowheads="1" noTextEdit="1"/>
          </p:cNvSpPr>
          <p:nvPr/>
        </p:nvSpPr>
        <p:spPr bwMode="auto">
          <a:xfrm>
            <a:off x="5646738" y="2886075"/>
            <a:ext cx="3498850" cy="398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cs-CZ"/>
          </a:p>
        </p:txBody>
      </p:sp>
    </p:spTree>
    <p:extLst>
      <p:ext uri="{BB962C8B-B14F-4D97-AF65-F5344CB8AC3E}">
        <p14:creationId xmlns:p14="http://schemas.microsoft.com/office/powerpoint/2010/main" val="1689003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Nadpis 16"/>
          <p:cNvSpPr>
            <a:spLocks noGrp="1"/>
          </p:cNvSpPr>
          <p:nvPr>
            <p:ph type="title"/>
          </p:nvPr>
        </p:nvSpPr>
        <p:spPr>
          <a:xfrm>
            <a:off x="4644008" y="1052736"/>
            <a:ext cx="3960000" cy="5040000"/>
          </a:xfrm>
        </p:spPr>
        <p:txBody>
          <a:bodyPr lIns="0" tIns="0" rIns="0" bIns="0" anchor="t">
            <a:noAutofit/>
          </a:bodyPr>
          <a:lstStyle/>
          <a:p>
            <a:pPr algn="l"/>
            <a:r>
              <a:rPr lang="cs-CZ" sz="1000" b="1" dirty="0"/>
              <a:t>Návštěvnost webu a sociálních sítí </a:t>
            </a:r>
            <a:r>
              <a:rPr lang="cs-CZ" sz="1000" dirty="0"/>
              <a:t>(web a sociální sítě byly spuštěny v polovině prosince 2017)</a:t>
            </a:r>
            <a:br>
              <a:rPr lang="cs-CZ" sz="1000" dirty="0"/>
            </a:br>
            <a:br>
              <a:rPr lang="cs-CZ" sz="1000" b="1" dirty="0"/>
            </a:br>
            <a:r>
              <a:rPr lang="cs-CZ" sz="1000" b="1" dirty="0"/>
              <a:t>Web </a:t>
            </a:r>
            <a:r>
              <a:rPr lang="cs-CZ" sz="1000" u="sng" dirty="0">
                <a:hlinkClick r:id="rId3"/>
              </a:rPr>
              <a:t>www.TOPardubicko.cz</a:t>
            </a:r>
            <a:r>
              <a:rPr lang="cs-CZ" sz="1000" dirty="0"/>
              <a:t>; </a:t>
            </a:r>
            <a:r>
              <a:rPr lang="cs-CZ" sz="1000" b="1" dirty="0"/>
              <a:t>Návštěvnost webu k 5. 12. 2018</a:t>
            </a:r>
            <a:br>
              <a:rPr lang="cs-CZ" sz="1000" dirty="0"/>
            </a:br>
            <a:r>
              <a:rPr lang="cs-CZ" sz="1000" dirty="0"/>
              <a:t>Celkový počet návštěv webu: 29.719; Celkový počet uživatelů: 23.557; Zobrazení stránek: 60.950</a:t>
            </a:r>
            <a:br>
              <a:rPr lang="cs-CZ" sz="1000" dirty="0"/>
            </a:br>
            <a:r>
              <a:rPr lang="cs-CZ" sz="1000" dirty="0"/>
              <a:t>Dosavadní denní maximum návštěvnosti webu: 13. října 2018, 646 návštěv webu, 609 uživatelů.</a:t>
            </a:r>
            <a:br>
              <a:rPr lang="cs-CZ" sz="1000" dirty="0"/>
            </a:br>
            <a:br>
              <a:rPr lang="cs-CZ" sz="1000" dirty="0"/>
            </a:br>
            <a:br>
              <a:rPr lang="cs-CZ" sz="1000" dirty="0"/>
            </a:br>
            <a:r>
              <a:rPr lang="cs-CZ" sz="1000" b="1" dirty="0"/>
              <a:t>Sociální sítě (aktualizace k 5. prosinci 2018)</a:t>
            </a:r>
            <a:br>
              <a:rPr lang="cs-CZ" sz="1000" dirty="0"/>
            </a:br>
            <a:br>
              <a:rPr lang="cs-CZ" sz="1000" dirty="0"/>
            </a:br>
            <a:r>
              <a:rPr lang="cs-CZ" sz="1000" dirty="0"/>
              <a:t>Facebook; </a:t>
            </a:r>
            <a:r>
              <a:rPr lang="cs-CZ" sz="1000" u="sng" dirty="0">
                <a:hlinkClick r:id="rId4"/>
              </a:rPr>
              <a:t>www.facebook.com/TOPardubicko/</a:t>
            </a:r>
            <a:r>
              <a:rPr lang="cs-CZ" sz="1000" dirty="0"/>
              <a:t> </a:t>
            </a:r>
            <a:br>
              <a:rPr lang="cs-CZ" sz="1000" dirty="0"/>
            </a:br>
            <a:r>
              <a:rPr lang="cs-CZ" sz="1000" dirty="0"/>
              <a:t>Počet fanoušků: 1.530; počet sledujících: 1.565</a:t>
            </a:r>
            <a:br>
              <a:rPr lang="cs-CZ" sz="1000" dirty="0"/>
            </a:br>
            <a:br>
              <a:rPr lang="cs-CZ" sz="1000" dirty="0"/>
            </a:br>
            <a:r>
              <a:rPr lang="cs-CZ" sz="1000" dirty="0"/>
              <a:t>Instagram; </a:t>
            </a:r>
            <a:r>
              <a:rPr lang="cs-CZ" sz="1000" u="sng" dirty="0">
                <a:hlinkClick r:id="rId5"/>
              </a:rPr>
              <a:t>www.instagram.com/topardubicko/</a:t>
            </a:r>
            <a:r>
              <a:rPr lang="cs-CZ" sz="1000" dirty="0"/>
              <a:t> </a:t>
            </a:r>
            <a:br>
              <a:rPr lang="cs-CZ" sz="1000" dirty="0"/>
            </a:br>
            <a:r>
              <a:rPr lang="cs-CZ" sz="1000" dirty="0"/>
              <a:t>Počet sledujících: 221; počet příspěvků: 194</a:t>
            </a:r>
            <a:br>
              <a:rPr lang="cs-CZ" sz="1000" dirty="0"/>
            </a:br>
            <a:br>
              <a:rPr lang="cs-CZ" sz="1000" dirty="0"/>
            </a:br>
            <a:r>
              <a:rPr lang="cs-CZ" sz="1000" dirty="0"/>
              <a:t>Twitter; </a:t>
            </a:r>
            <a:r>
              <a:rPr lang="cs-CZ" sz="1000" u="sng" dirty="0">
                <a:hlinkClick r:id="rId6"/>
              </a:rPr>
              <a:t>www.twitter.com/TOPardubicko</a:t>
            </a:r>
            <a:r>
              <a:rPr lang="cs-CZ" sz="1000" dirty="0"/>
              <a:t>/ </a:t>
            </a:r>
            <a:br>
              <a:rPr lang="cs-CZ" sz="1000" dirty="0"/>
            </a:br>
            <a:r>
              <a:rPr lang="cs-CZ" sz="1000" dirty="0"/>
              <a:t>Počet sledujících: 71, počet příspěvků: 550</a:t>
            </a:r>
            <a:br>
              <a:rPr lang="cs-CZ" sz="1000" dirty="0"/>
            </a:br>
            <a:br>
              <a:rPr lang="cs-CZ" sz="1000" dirty="0"/>
            </a:br>
            <a:r>
              <a:rPr lang="cs-CZ" sz="1000" dirty="0"/>
              <a:t>YouTube; </a:t>
            </a:r>
            <a:r>
              <a:rPr lang="cs-CZ" sz="1000" u="sng" dirty="0">
                <a:hlinkClick r:id="rId7"/>
              </a:rPr>
              <a:t>https://www.youtube.com/channel/UC4uErvglCTVW7lN9wNN2JBg</a:t>
            </a:r>
            <a:br>
              <a:rPr lang="cs-CZ" sz="1000" dirty="0">
                <a:hlinkClick r:id="rId7"/>
              </a:rPr>
            </a:br>
            <a:r>
              <a:rPr lang="cs-CZ" sz="1000" dirty="0"/>
              <a:t>Počet zhlédnutí videí k 5. prosinci 2018: 173</a:t>
            </a:r>
            <a:br>
              <a:rPr lang="cs-CZ" sz="1000" dirty="0"/>
            </a:br>
            <a:br>
              <a:rPr lang="cs-CZ" sz="4000" dirty="0"/>
            </a:br>
            <a:br>
              <a:rPr lang="cs-CZ" sz="4000" dirty="0"/>
            </a:br>
            <a:endParaRPr lang="cs-CZ" sz="4000" b="1" dirty="0">
              <a:cs typeface="Arial" panose="020B0604020202020204" pitchFamily="34" charset="0"/>
            </a:endParaRPr>
          </a:p>
        </p:txBody>
      </p:sp>
      <p:sp>
        <p:nvSpPr>
          <p:cNvPr id="19" name="Zástupný symbol pro obsah 18"/>
          <p:cNvSpPr>
            <a:spLocks noGrp="1"/>
          </p:cNvSpPr>
          <p:nvPr>
            <p:ph sz="half" idx="2"/>
          </p:nvPr>
        </p:nvSpPr>
        <p:spPr>
          <a:xfrm>
            <a:off x="539550" y="1052736"/>
            <a:ext cx="3960000" cy="5040000"/>
          </a:xfrm>
        </p:spPr>
        <p:txBody>
          <a:bodyPr lIns="0" tIns="0" rIns="0" bIns="0" anchor="t" anchorCtr="0">
            <a:noAutofit/>
          </a:bodyPr>
          <a:lstStyle/>
          <a:p>
            <a:pPr marL="0" indent="0">
              <a:spcBef>
                <a:spcPts val="0"/>
              </a:spcBef>
              <a:buNone/>
            </a:pPr>
            <a:r>
              <a:rPr lang="cs-CZ" sz="1050" b="1" dirty="0"/>
              <a:t>Ediční činnost v roce 2018 </a:t>
            </a:r>
          </a:p>
          <a:p>
            <a:pPr marL="0" indent="0">
              <a:spcBef>
                <a:spcPts val="0"/>
              </a:spcBef>
              <a:buNone/>
            </a:pPr>
            <a:endParaRPr lang="cs-CZ" sz="1000" dirty="0"/>
          </a:p>
          <a:p>
            <a:pPr marL="0" indent="0">
              <a:spcBef>
                <a:spcPts val="0"/>
              </a:spcBef>
              <a:buNone/>
            </a:pPr>
            <a:r>
              <a:rPr lang="cs-CZ" sz="1000" b="1" dirty="0"/>
              <a:t>Informační brožury v českém jazyce: </a:t>
            </a:r>
          </a:p>
          <a:p>
            <a:pPr marL="0" indent="0">
              <a:spcBef>
                <a:spcPts val="0"/>
              </a:spcBef>
              <a:buNone/>
            </a:pPr>
            <a:r>
              <a:rPr lang="cs-CZ" sz="1000" dirty="0"/>
              <a:t>Katalog akcí a služeb 2018 – formát A5, náklad 10.000 ks</a:t>
            </a:r>
          </a:p>
          <a:p>
            <a:pPr marL="0" indent="0">
              <a:spcBef>
                <a:spcPts val="0"/>
              </a:spcBef>
              <a:buNone/>
            </a:pPr>
            <a:r>
              <a:rPr lang="cs-CZ" sz="1000" dirty="0"/>
              <a:t>Pardubicko relaxačně- formát A6, náklad 5.000 ks</a:t>
            </a:r>
          </a:p>
          <a:p>
            <a:pPr marL="0" indent="0">
              <a:spcBef>
                <a:spcPts val="0"/>
              </a:spcBef>
              <a:buNone/>
            </a:pPr>
            <a:r>
              <a:rPr lang="cs-CZ" sz="1000" dirty="0"/>
              <a:t>Pardubicko aktivně - formát A6, náklad 5.000 ks</a:t>
            </a:r>
          </a:p>
          <a:p>
            <a:pPr marL="0" indent="0">
              <a:spcBef>
                <a:spcPts val="0"/>
              </a:spcBef>
              <a:buNone/>
            </a:pPr>
            <a:r>
              <a:rPr lang="cs-CZ" sz="1000" dirty="0"/>
              <a:t>Pardubicko s dětmi – formát A6, dotisk v nákladu 10.000 ks</a:t>
            </a:r>
          </a:p>
          <a:p>
            <a:pPr marL="0" indent="0">
              <a:spcBef>
                <a:spcPts val="0"/>
              </a:spcBef>
              <a:buNone/>
            </a:pPr>
            <a:r>
              <a:rPr lang="cs-CZ" sz="1000" dirty="0"/>
              <a:t>Mapa TOP cíle Pardubicka – formát A3/A6, dotisk v nákladu 20.000 ks</a:t>
            </a:r>
          </a:p>
          <a:p>
            <a:pPr marL="0" indent="0">
              <a:spcBef>
                <a:spcPts val="0"/>
              </a:spcBef>
              <a:buNone/>
            </a:pPr>
            <a:endParaRPr lang="cs-CZ" sz="1000" dirty="0"/>
          </a:p>
          <a:p>
            <a:pPr marL="0" indent="0">
              <a:spcBef>
                <a:spcPts val="0"/>
              </a:spcBef>
              <a:buNone/>
            </a:pPr>
            <a:r>
              <a:rPr lang="cs-CZ" sz="1000" b="1" dirty="0"/>
              <a:t>Informační brožury v anglickém jazyce:</a:t>
            </a:r>
          </a:p>
          <a:p>
            <a:pPr marL="0" indent="0">
              <a:spcBef>
                <a:spcPts val="0"/>
              </a:spcBef>
              <a:buNone/>
            </a:pPr>
            <a:r>
              <a:rPr lang="cs-CZ" sz="1000" dirty="0" err="1"/>
              <a:t>Active</a:t>
            </a:r>
            <a:r>
              <a:rPr lang="cs-CZ" sz="1000" dirty="0"/>
              <a:t> Pardubicko - formát A6, náklad 2.500 ks</a:t>
            </a:r>
          </a:p>
          <a:p>
            <a:pPr marL="0" indent="0">
              <a:spcBef>
                <a:spcPts val="0"/>
              </a:spcBef>
              <a:buNone/>
            </a:pPr>
            <a:r>
              <a:rPr lang="cs-CZ" sz="1000" dirty="0" err="1"/>
              <a:t>Relaxing</a:t>
            </a:r>
            <a:r>
              <a:rPr lang="cs-CZ" sz="1000" dirty="0"/>
              <a:t> Pardubicko - formát A6, náklad 2.500 ks</a:t>
            </a:r>
          </a:p>
          <a:p>
            <a:pPr marL="0" indent="0">
              <a:spcBef>
                <a:spcPts val="0"/>
              </a:spcBef>
              <a:buNone/>
            </a:pPr>
            <a:br>
              <a:rPr lang="cs-CZ" sz="1000" dirty="0"/>
            </a:br>
            <a:r>
              <a:rPr lang="cs-CZ" sz="1000" b="1" dirty="0"/>
              <a:t>Tiskové zprávy</a:t>
            </a:r>
          </a:p>
          <a:p>
            <a:pPr marL="0" indent="0">
              <a:buNone/>
            </a:pPr>
            <a:r>
              <a:rPr lang="cs-CZ" sz="1000" dirty="0">
                <a:hlinkClick r:id="rId8">
                  <a:extLst>
                    <a:ext uri="{A12FA001-AC4F-418D-AE19-62706E023703}">
                      <ahyp:hlinkClr xmlns:ahyp="http://schemas.microsoft.com/office/drawing/2018/hyperlinkcolor" val="tx"/>
                    </a:ext>
                  </a:extLst>
                </a:hlinkClick>
              </a:rPr>
              <a:t>Tisková zpráva (leden 2018) - Křest loga</a:t>
            </a:r>
            <a:endParaRPr lang="cs-CZ" sz="1000" dirty="0"/>
          </a:p>
          <a:p>
            <a:pPr marL="0" indent="0">
              <a:buNone/>
            </a:pPr>
            <a:r>
              <a:rPr lang="cs-CZ" sz="1000" dirty="0">
                <a:hlinkClick r:id="rId9">
                  <a:extLst>
                    <a:ext uri="{A12FA001-AC4F-418D-AE19-62706E023703}">
                      <ahyp:hlinkClr xmlns:ahyp="http://schemas.microsoft.com/office/drawing/2018/hyperlinkcolor" val="tx"/>
                    </a:ext>
                  </a:extLst>
                </a:hlinkClick>
              </a:rPr>
              <a:t>Tisková zpráva (duben 2018) - Certifikát ČSKS</a:t>
            </a:r>
            <a:endParaRPr lang="cs-CZ" sz="1000" dirty="0"/>
          </a:p>
          <a:p>
            <a:pPr marL="0" indent="0">
              <a:buNone/>
            </a:pPr>
            <a:r>
              <a:rPr lang="cs-CZ" sz="1000" dirty="0">
                <a:hlinkClick r:id="rId10">
                  <a:extLst>
                    <a:ext uri="{A12FA001-AC4F-418D-AE19-62706E023703}">
                      <ahyp:hlinkClr xmlns:ahyp="http://schemas.microsoft.com/office/drawing/2018/hyperlinkcolor" val="tx"/>
                    </a:ext>
                  </a:extLst>
                </a:hlinkClick>
              </a:rPr>
              <a:t>Tisková zpráva (duben 2018) - Setkání aktérů cestovního ruchu</a:t>
            </a:r>
            <a:endParaRPr lang="cs-CZ" sz="1000" dirty="0"/>
          </a:p>
          <a:p>
            <a:pPr marL="0" indent="0">
              <a:buNone/>
            </a:pPr>
            <a:r>
              <a:rPr lang="cs-CZ" sz="1000" dirty="0">
                <a:hlinkClick r:id="rId11">
                  <a:extLst>
                    <a:ext uri="{A12FA001-AC4F-418D-AE19-62706E023703}">
                      <ahyp:hlinkClr xmlns:ahyp="http://schemas.microsoft.com/office/drawing/2018/hyperlinkcolor" val="tx"/>
                    </a:ext>
                  </a:extLst>
                </a:hlinkClick>
              </a:rPr>
              <a:t>Tisková zpráva (květen 2018) - Seminář pro pracovníky TIC</a:t>
            </a:r>
            <a:endParaRPr lang="cs-CZ" sz="1000" dirty="0"/>
          </a:p>
          <a:p>
            <a:pPr marL="0" indent="0">
              <a:buNone/>
            </a:pPr>
            <a:r>
              <a:rPr lang="cs-CZ" sz="1000" dirty="0">
                <a:hlinkClick r:id="rId12">
                  <a:extLst>
                    <a:ext uri="{A12FA001-AC4F-418D-AE19-62706E023703}">
                      <ahyp:hlinkClr xmlns:ahyp="http://schemas.microsoft.com/office/drawing/2018/hyperlinkcolor" val="tx"/>
                    </a:ext>
                  </a:extLst>
                </a:hlinkClick>
              </a:rPr>
              <a:t>Tisková zpráva (červen 2018) - Pulzující léto</a:t>
            </a:r>
            <a:endParaRPr lang="cs-CZ" sz="1000" dirty="0"/>
          </a:p>
          <a:p>
            <a:pPr marL="0" indent="0">
              <a:buNone/>
            </a:pPr>
            <a:r>
              <a:rPr lang="cs-CZ" sz="1000" dirty="0">
                <a:hlinkClick r:id="rId13">
                  <a:extLst>
                    <a:ext uri="{A12FA001-AC4F-418D-AE19-62706E023703}">
                      <ahyp:hlinkClr xmlns:ahyp="http://schemas.microsoft.com/office/drawing/2018/hyperlinkcolor" val="tx"/>
                    </a:ext>
                  </a:extLst>
                </a:hlinkClick>
              </a:rPr>
              <a:t>Tisková zpráva (červenec 2018) - Festival chutí, vůní a řemesel</a:t>
            </a:r>
            <a:endParaRPr lang="cs-CZ" sz="1000" dirty="0"/>
          </a:p>
          <a:p>
            <a:pPr marL="0" indent="0">
              <a:buNone/>
            </a:pPr>
            <a:r>
              <a:rPr lang="cs-CZ" sz="1000" dirty="0">
                <a:hlinkClick r:id="rId14">
                  <a:extLst>
                    <a:ext uri="{A12FA001-AC4F-418D-AE19-62706E023703}">
                      <ahyp:hlinkClr xmlns:ahyp="http://schemas.microsoft.com/office/drawing/2018/hyperlinkcolor" val="tx"/>
                    </a:ext>
                  </a:extLst>
                </a:hlinkClick>
              </a:rPr>
              <a:t>Tisková zpráva (září 2018) - Pardubicko čeká aktivní podzim</a:t>
            </a:r>
            <a:endParaRPr lang="cs-CZ" sz="1000" dirty="0"/>
          </a:p>
          <a:p>
            <a:pPr marL="0" indent="0">
              <a:buNone/>
            </a:pPr>
            <a:r>
              <a:rPr lang="cs-CZ" sz="1000" dirty="0">
                <a:hlinkClick r:id="rId15">
                  <a:extLst>
                    <a:ext uri="{A12FA001-AC4F-418D-AE19-62706E023703}">
                      <ahyp:hlinkClr xmlns:ahyp="http://schemas.microsoft.com/office/drawing/2018/hyperlinkcolor" val="tx"/>
                    </a:ext>
                  </a:extLst>
                </a:hlinkClick>
              </a:rPr>
              <a:t>Tisková zpráva (listopad 2018) - </a:t>
            </a:r>
            <a:r>
              <a:rPr lang="cs-CZ" sz="1000" dirty="0" err="1">
                <a:hlinkClick r:id="rId15">
                  <a:extLst>
                    <a:ext uri="{A12FA001-AC4F-418D-AE19-62706E023703}">
                      <ahyp:hlinkClr xmlns:ahyp="http://schemas.microsoft.com/office/drawing/2018/hyperlinkcolor" val="tx"/>
                    </a:ext>
                  </a:extLst>
                </a:hlinkClick>
              </a:rPr>
              <a:t>Videospot</a:t>
            </a:r>
            <a:endParaRPr lang="cs-CZ" sz="1000" dirty="0"/>
          </a:p>
          <a:p>
            <a:pPr marL="0" indent="0">
              <a:buNone/>
            </a:pPr>
            <a:r>
              <a:rPr lang="cs-CZ" sz="1000" dirty="0">
                <a:hlinkClick r:id="rId16">
                  <a:extLst>
                    <a:ext uri="{A12FA001-AC4F-418D-AE19-62706E023703}">
                      <ahyp:hlinkClr xmlns:ahyp="http://schemas.microsoft.com/office/drawing/2018/hyperlinkcolor" val="tx"/>
                    </a:ext>
                  </a:extLst>
                </a:hlinkClick>
              </a:rPr>
              <a:t>Tisková zpráva (listopad 2018) - Certifikace DMO a Setkání aktérů cestovního ruchu</a:t>
            </a:r>
            <a:endParaRPr lang="cs-CZ" sz="1000" dirty="0"/>
          </a:p>
          <a:p>
            <a:pPr marL="0" indent="0">
              <a:spcBef>
                <a:spcPts val="200"/>
              </a:spcBef>
              <a:buNone/>
            </a:pPr>
            <a:endParaRPr lang="cs-CZ" sz="1000" dirty="0"/>
          </a:p>
          <a:p>
            <a:pPr marL="0" indent="0">
              <a:spcBef>
                <a:spcPts val="200"/>
              </a:spcBef>
              <a:buNone/>
            </a:pPr>
            <a:endParaRPr lang="cs-CZ" sz="1000" dirty="0"/>
          </a:p>
          <a:p>
            <a:pPr marL="0" indent="0">
              <a:spcBef>
                <a:spcPts val="200"/>
              </a:spcBef>
              <a:buNone/>
            </a:pPr>
            <a:endParaRPr lang="cs-CZ" sz="1000" dirty="0"/>
          </a:p>
          <a:p>
            <a:pPr marL="0" indent="0">
              <a:spcBef>
                <a:spcPts val="200"/>
              </a:spcBef>
              <a:buNone/>
            </a:pPr>
            <a:endParaRPr lang="cs-CZ" sz="1000" dirty="0"/>
          </a:p>
          <a:p>
            <a:pPr marL="0" indent="0">
              <a:spcBef>
                <a:spcPts val="200"/>
              </a:spcBef>
              <a:buNone/>
            </a:pPr>
            <a:r>
              <a:rPr lang="cs-CZ" sz="1000" dirty="0"/>
              <a:t>.</a:t>
            </a:r>
            <a:endParaRPr lang="cs-CZ" sz="1050" dirty="0"/>
          </a:p>
        </p:txBody>
      </p:sp>
      <p:sp>
        <p:nvSpPr>
          <p:cNvPr id="18" name="Zástupný symbol pro text 17"/>
          <p:cNvSpPr>
            <a:spLocks noGrp="1"/>
          </p:cNvSpPr>
          <p:nvPr>
            <p:ph type="body" idx="1"/>
          </p:nvPr>
        </p:nvSpPr>
        <p:spPr>
          <a:xfrm>
            <a:off x="539552" y="332656"/>
            <a:ext cx="6552728" cy="360082"/>
          </a:xfrm>
        </p:spPr>
        <p:txBody>
          <a:bodyPr lIns="0" tIns="0" rIns="0" bIns="0" anchor="b" anchorCtr="0">
            <a:normAutofit lnSpcReduction="10000"/>
          </a:bodyPr>
          <a:lstStyle/>
          <a:p>
            <a:r>
              <a:rPr lang="cs-CZ" b="0" dirty="0">
                <a:solidFill>
                  <a:srgbClr val="C5615F"/>
                </a:solidFill>
                <a:cs typeface="Arial" panose="020B0604020202020204" pitchFamily="34" charset="0"/>
              </a:rPr>
              <a:t>Aktivity v roce 2018</a:t>
            </a:r>
          </a:p>
        </p:txBody>
      </p:sp>
      <p:pic>
        <p:nvPicPr>
          <p:cNvPr id="11" name="Zástupný symbol pro obsah 6"/>
          <p:cNvPicPr>
            <a:picLocks noGrp="1" noChangeAspect="1"/>
          </p:cNvPicPr>
          <p:nvPr>
            <p:ph sz="half" idx="2"/>
          </p:nvPr>
        </p:nvPicPr>
        <p:blipFill>
          <a:blip r:embed="rId17" cstate="print">
            <a:extLst>
              <a:ext uri="{28A0092B-C50C-407E-A947-70E740481C1C}">
                <a14:useLocalDpi xmlns:a14="http://schemas.microsoft.com/office/drawing/2010/main" val="0"/>
              </a:ext>
            </a:extLst>
          </a:blip>
          <a:stretch>
            <a:fillRect/>
          </a:stretch>
        </p:blipFill>
        <p:spPr>
          <a:xfrm>
            <a:off x="7740352" y="116633"/>
            <a:ext cx="878913" cy="504056"/>
          </a:xfrm>
        </p:spPr>
      </p:pic>
      <p:cxnSp>
        <p:nvCxnSpPr>
          <p:cNvPr id="5" name="Přímá spojnice 4"/>
          <p:cNvCxnSpPr/>
          <p:nvPr/>
        </p:nvCxnSpPr>
        <p:spPr>
          <a:xfrm>
            <a:off x="7452320" y="0"/>
            <a:ext cx="0" cy="620688"/>
          </a:xfrm>
          <a:prstGeom prst="line">
            <a:avLst/>
          </a:prstGeom>
          <a:ln w="9525">
            <a:solidFill>
              <a:srgbClr val="E7017B"/>
            </a:solidFill>
          </a:ln>
        </p:spPr>
        <p:style>
          <a:lnRef idx="1">
            <a:schemeClr val="accent1"/>
          </a:lnRef>
          <a:fillRef idx="0">
            <a:schemeClr val="accent1"/>
          </a:fillRef>
          <a:effectRef idx="0">
            <a:schemeClr val="accent1"/>
          </a:effectRef>
          <a:fontRef idx="minor">
            <a:schemeClr val="tx1"/>
          </a:fontRef>
        </p:style>
      </p:cxnSp>
      <p:pic>
        <p:nvPicPr>
          <p:cNvPr id="7" name="Obrázek 6">
            <a:extLst>
              <a:ext uri="{FF2B5EF4-FFF2-40B4-BE49-F238E27FC236}">
                <a16:creationId xmlns:a16="http://schemas.microsoft.com/office/drawing/2014/main" id="{8835780F-70D7-4729-B8D6-807065C46B9C}"/>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0" y="5452917"/>
            <a:ext cx="9144000" cy="1262062"/>
          </a:xfrm>
          <a:prstGeom prst="rect">
            <a:avLst/>
          </a:prstGeom>
        </p:spPr>
      </p:pic>
      <p:sp>
        <p:nvSpPr>
          <p:cNvPr id="8" name="Zástupný symbol pro číslo snímku 7">
            <a:extLst>
              <a:ext uri="{FF2B5EF4-FFF2-40B4-BE49-F238E27FC236}">
                <a16:creationId xmlns:a16="http://schemas.microsoft.com/office/drawing/2014/main" id="{2859DB11-BF81-4AE1-9406-AAC01974C3DB}"/>
              </a:ext>
            </a:extLst>
          </p:cNvPr>
          <p:cNvSpPr>
            <a:spLocks noGrp="1"/>
          </p:cNvSpPr>
          <p:nvPr>
            <p:ph type="sldNum" sz="quarter" idx="12"/>
          </p:nvPr>
        </p:nvSpPr>
        <p:spPr/>
        <p:txBody>
          <a:bodyPr/>
          <a:lstStyle/>
          <a:p>
            <a:fld id="{FE51FD68-B365-4D3E-8562-DDED07AE8115}" type="slidenum">
              <a:rPr lang="cs-CZ" smtClean="0"/>
              <a:t>10</a:t>
            </a:fld>
            <a:endParaRPr lang="cs-CZ"/>
          </a:p>
        </p:txBody>
      </p:sp>
    </p:spTree>
    <p:extLst>
      <p:ext uri="{BB962C8B-B14F-4D97-AF65-F5344CB8AC3E}">
        <p14:creationId xmlns:p14="http://schemas.microsoft.com/office/powerpoint/2010/main" val="2524963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Nadpis 16"/>
          <p:cNvSpPr>
            <a:spLocks noGrp="1"/>
          </p:cNvSpPr>
          <p:nvPr>
            <p:ph type="title"/>
          </p:nvPr>
        </p:nvSpPr>
        <p:spPr>
          <a:xfrm>
            <a:off x="4644008" y="1052736"/>
            <a:ext cx="3960000" cy="5040000"/>
          </a:xfrm>
        </p:spPr>
        <p:txBody>
          <a:bodyPr lIns="0" tIns="0" rIns="0" bIns="0" anchor="t">
            <a:noAutofit/>
          </a:bodyPr>
          <a:lstStyle/>
          <a:p>
            <a:pPr algn="l"/>
            <a:r>
              <a:rPr lang="cs-CZ" sz="1050" b="1" dirty="0"/>
              <a:t>Setkání a semináře v rámci 3K platformy</a:t>
            </a:r>
            <a:br>
              <a:rPr lang="cs-CZ" sz="1000" b="1" dirty="0"/>
            </a:br>
            <a:r>
              <a:rPr lang="cs-CZ" sz="1000" dirty="0"/>
              <a:t>Prezentace pro komisi pro cestovní ruch města Pardubice (22. 1. 2018)</a:t>
            </a:r>
            <a:br>
              <a:rPr lang="cs-CZ" sz="1000" dirty="0"/>
            </a:br>
            <a:r>
              <a:rPr lang="cs-CZ" sz="1000" dirty="0"/>
              <a:t>Setkání Kraje Pernštejnů (21. 2. 2018)</a:t>
            </a:r>
            <a:br>
              <a:rPr lang="cs-CZ" sz="1000" dirty="0"/>
            </a:br>
            <a:r>
              <a:rPr lang="cs-CZ" sz="1000" dirty="0"/>
              <a:t>Setkání aktérů cestovního ruchu (25. 4. 2018)</a:t>
            </a:r>
            <a:br>
              <a:rPr lang="cs-CZ" sz="1000" dirty="0"/>
            </a:br>
            <a:r>
              <a:rPr lang="cs-CZ" sz="1000" dirty="0"/>
              <a:t>Seminář pro pracovníky turistických informačních center (14. - 15. 5. 2018)</a:t>
            </a:r>
            <a:br>
              <a:rPr lang="cs-CZ" sz="1000" dirty="0"/>
            </a:br>
            <a:r>
              <a:rPr lang="cs-CZ" sz="1000" dirty="0"/>
              <a:t>Seminář pro pracovníky turistických informačních center (10. 9. 2018)</a:t>
            </a:r>
            <a:br>
              <a:rPr lang="cs-CZ" sz="1000" dirty="0"/>
            </a:br>
            <a:r>
              <a:rPr lang="cs-CZ" sz="1000" dirty="0"/>
              <a:t>Exkurze pro žáky ZŠ - Poznáváme Kraj Pernštejnů (2. - 3. 10. 2018)</a:t>
            </a:r>
            <a:br>
              <a:rPr lang="cs-CZ" sz="1000" dirty="0"/>
            </a:br>
            <a:r>
              <a:rPr lang="cs-CZ" sz="1000" dirty="0"/>
              <a:t>Exkurze pro studenty Vysoké školy ekonomické, z katedry </a:t>
            </a:r>
            <a:r>
              <a:rPr lang="cs-CZ" sz="1000" dirty="0" err="1"/>
              <a:t>Arts</a:t>
            </a:r>
            <a:r>
              <a:rPr lang="cs-CZ" sz="1000" dirty="0"/>
              <a:t> Management (31. 10. 2018)</a:t>
            </a:r>
            <a:br>
              <a:rPr lang="cs-CZ" sz="1000" dirty="0"/>
            </a:br>
            <a:r>
              <a:rPr lang="cs-CZ" sz="1000" dirty="0"/>
              <a:t>Setkání aktérů cestovního ruchu (21. 11. 2018)</a:t>
            </a:r>
            <a:br>
              <a:rPr lang="cs-CZ" sz="1000" dirty="0"/>
            </a:br>
            <a:br>
              <a:rPr lang="cs-CZ" sz="1000" dirty="0"/>
            </a:br>
            <a:r>
              <a:rPr lang="cs-CZ" sz="1050" b="1" dirty="0"/>
              <a:t>Setkání orgánů spolku</a:t>
            </a:r>
            <a:br>
              <a:rPr lang="cs-CZ" sz="1000" dirty="0"/>
            </a:br>
            <a:r>
              <a:rPr lang="cs-CZ" sz="1000" dirty="0"/>
              <a:t>Jednání rady spolku (20. 3. 2018, 19. 6. 2018, 26. 9. 2018, 5. 11. 2018, 21. 12. 2018)</a:t>
            </a:r>
            <a:br>
              <a:rPr lang="cs-CZ" sz="1000" dirty="0"/>
            </a:br>
            <a:r>
              <a:rPr lang="cs-CZ" sz="1000" dirty="0"/>
              <a:t>Jednání valné hromady spolku (19. 6. 2018, 21. 12. 2018)</a:t>
            </a:r>
            <a:br>
              <a:rPr lang="cs-CZ" sz="1000" dirty="0"/>
            </a:br>
            <a:br>
              <a:rPr lang="cs-CZ" sz="1000" dirty="0"/>
            </a:br>
            <a:r>
              <a:rPr lang="cs-CZ" sz="1050" b="1" dirty="0"/>
              <a:t>Získané certifikáty</a:t>
            </a:r>
            <a:br>
              <a:rPr lang="cs-CZ" sz="1000" dirty="0"/>
            </a:br>
            <a:r>
              <a:rPr lang="cs-CZ" sz="1000" dirty="0"/>
              <a:t>Certifikát Českého systému kvality služeb I. stupně, služby destinačního managementu (31. 3. 2018)</a:t>
            </a:r>
            <a:br>
              <a:rPr lang="cs-CZ" sz="1000" dirty="0"/>
            </a:br>
            <a:r>
              <a:rPr lang="cs-CZ" sz="1000" dirty="0"/>
              <a:t>Certifikát Kategorizace organizací destinačního managementu (31. 10. 2018)</a:t>
            </a:r>
            <a:br>
              <a:rPr lang="cs-CZ" sz="1100" dirty="0"/>
            </a:br>
            <a:br>
              <a:rPr lang="cs-CZ" sz="1100" dirty="0"/>
            </a:br>
            <a:br>
              <a:rPr lang="cs-CZ" sz="1100" dirty="0"/>
            </a:br>
            <a:endParaRPr lang="cs-CZ" sz="1100" b="1" dirty="0">
              <a:cs typeface="Arial" panose="020B0604020202020204" pitchFamily="34" charset="0"/>
            </a:endParaRPr>
          </a:p>
        </p:txBody>
      </p:sp>
      <p:sp>
        <p:nvSpPr>
          <p:cNvPr id="19" name="Zástupný symbol pro obsah 18"/>
          <p:cNvSpPr>
            <a:spLocks noGrp="1"/>
          </p:cNvSpPr>
          <p:nvPr>
            <p:ph sz="half" idx="2"/>
          </p:nvPr>
        </p:nvSpPr>
        <p:spPr>
          <a:xfrm>
            <a:off x="539550" y="1052736"/>
            <a:ext cx="3960000" cy="5040000"/>
          </a:xfrm>
        </p:spPr>
        <p:txBody>
          <a:bodyPr lIns="0" tIns="0" rIns="0" bIns="0" anchor="t" anchorCtr="0">
            <a:noAutofit/>
          </a:bodyPr>
          <a:lstStyle/>
          <a:p>
            <a:pPr marL="0" indent="0">
              <a:spcBef>
                <a:spcPts val="0"/>
              </a:spcBef>
              <a:buNone/>
            </a:pPr>
            <a:r>
              <a:rPr lang="cs-CZ" sz="1050" b="1" dirty="0"/>
              <a:t>Veletrhy a prezentační akce</a:t>
            </a:r>
          </a:p>
          <a:p>
            <a:pPr marL="0" indent="0">
              <a:spcBef>
                <a:spcPts val="0"/>
              </a:spcBef>
              <a:buNone/>
            </a:pPr>
            <a:r>
              <a:rPr lang="en-US" sz="1000" dirty="0"/>
              <a:t>Go a </a:t>
            </a:r>
            <a:r>
              <a:rPr lang="en-US" sz="1000" dirty="0" err="1"/>
              <a:t>RegionTour</a:t>
            </a:r>
            <a:r>
              <a:rPr lang="en-US" sz="1000" dirty="0"/>
              <a:t> Brno (18.</a:t>
            </a:r>
            <a:r>
              <a:rPr lang="cs-CZ" sz="1000" dirty="0"/>
              <a:t> </a:t>
            </a:r>
            <a:r>
              <a:rPr lang="en-US" sz="1000" dirty="0"/>
              <a:t>-</a:t>
            </a:r>
            <a:r>
              <a:rPr lang="cs-CZ" sz="1000" dirty="0"/>
              <a:t> </a:t>
            </a:r>
            <a:r>
              <a:rPr lang="en-US" sz="1000" dirty="0"/>
              <a:t>21.</a:t>
            </a:r>
            <a:r>
              <a:rPr lang="cs-CZ" sz="1000" dirty="0"/>
              <a:t> </a:t>
            </a:r>
            <a:r>
              <a:rPr lang="en-US" sz="1000" dirty="0"/>
              <a:t>1.</a:t>
            </a:r>
            <a:r>
              <a:rPr lang="cs-CZ" sz="1000" dirty="0"/>
              <a:t> </a:t>
            </a:r>
            <a:r>
              <a:rPr lang="en-US" sz="1000" dirty="0"/>
              <a:t>2018)</a:t>
            </a:r>
            <a:endParaRPr lang="cs-CZ" sz="1000" dirty="0"/>
          </a:p>
          <a:p>
            <a:pPr marL="0" indent="0">
              <a:spcBef>
                <a:spcPts val="0"/>
              </a:spcBef>
              <a:buNone/>
            </a:pPr>
            <a:r>
              <a:rPr lang="cs-CZ" sz="1000" dirty="0" err="1"/>
              <a:t>Holiday</a:t>
            </a:r>
            <a:r>
              <a:rPr lang="cs-CZ" sz="1000" dirty="0"/>
              <a:t> </a:t>
            </a:r>
            <a:r>
              <a:rPr lang="cs-CZ" sz="1000" dirty="0" err="1"/>
              <a:t>World</a:t>
            </a:r>
            <a:r>
              <a:rPr lang="cs-CZ" sz="1000" dirty="0"/>
              <a:t> (15. - 18. února 2018)</a:t>
            </a:r>
          </a:p>
          <a:p>
            <a:pPr marL="0" indent="0">
              <a:spcBef>
                <a:spcPts val="0"/>
              </a:spcBef>
              <a:buNone/>
            </a:pPr>
            <a:r>
              <a:rPr lang="cs-CZ" sz="1000" dirty="0" err="1"/>
              <a:t>Infotour</a:t>
            </a:r>
            <a:r>
              <a:rPr lang="cs-CZ" sz="1000" dirty="0"/>
              <a:t> a Cykloturistika (9. - 10. 3. 2018)</a:t>
            </a:r>
          </a:p>
          <a:p>
            <a:pPr marL="0" indent="0">
              <a:spcBef>
                <a:spcPts val="0"/>
              </a:spcBef>
              <a:buNone/>
            </a:pPr>
            <a:r>
              <a:rPr lang="cs-CZ" sz="1000" dirty="0" err="1"/>
              <a:t>RegionPropag</a:t>
            </a:r>
            <a:r>
              <a:rPr lang="cs-CZ" sz="1000" dirty="0"/>
              <a:t> Pardubice (23. - 24. 4. 2018)</a:t>
            </a:r>
          </a:p>
          <a:p>
            <a:pPr marL="0" indent="0">
              <a:spcBef>
                <a:spcPts val="0"/>
              </a:spcBef>
              <a:buNone/>
            </a:pPr>
            <a:r>
              <a:rPr lang="cs-CZ" sz="1000" dirty="0"/>
              <a:t>I. </a:t>
            </a:r>
            <a:r>
              <a:rPr lang="pt-BR" sz="1000" dirty="0"/>
              <a:t>a II. kvalifikace na Velkou pardubickou (26.</a:t>
            </a:r>
            <a:r>
              <a:rPr lang="cs-CZ" sz="1000" dirty="0"/>
              <a:t> </a:t>
            </a:r>
            <a:r>
              <a:rPr lang="pt-BR" sz="1000" dirty="0"/>
              <a:t>5. a 23.</a:t>
            </a:r>
            <a:r>
              <a:rPr lang="cs-CZ" sz="1000" dirty="0"/>
              <a:t> </a:t>
            </a:r>
            <a:r>
              <a:rPr lang="pt-BR" sz="1000" dirty="0"/>
              <a:t>6.</a:t>
            </a:r>
            <a:r>
              <a:rPr lang="cs-CZ" sz="1000" dirty="0"/>
              <a:t> </a:t>
            </a:r>
            <a:r>
              <a:rPr lang="pt-BR" sz="1000" dirty="0"/>
              <a:t>2018)</a:t>
            </a:r>
            <a:endParaRPr lang="cs-CZ" sz="1000" dirty="0"/>
          </a:p>
          <a:p>
            <a:pPr marL="0" indent="0">
              <a:spcBef>
                <a:spcPts val="0"/>
              </a:spcBef>
              <a:buNone/>
            </a:pPr>
            <a:r>
              <a:rPr lang="cs-CZ" sz="1000" dirty="0"/>
              <a:t>Aviatická pouť (2. - 3. 6. 2018)</a:t>
            </a:r>
          </a:p>
          <a:p>
            <a:pPr marL="0" indent="0">
              <a:spcBef>
                <a:spcPts val="0"/>
              </a:spcBef>
              <a:buNone/>
            </a:pPr>
            <a:r>
              <a:rPr lang="cs-CZ" sz="1000" dirty="0"/>
              <a:t>Den Pardubického kraje (8. 6. 2018)</a:t>
            </a:r>
          </a:p>
          <a:p>
            <a:pPr marL="0" indent="0">
              <a:spcBef>
                <a:spcPts val="0"/>
              </a:spcBef>
              <a:buNone/>
            </a:pPr>
            <a:r>
              <a:rPr lang="cs-CZ" sz="1000" dirty="0"/>
              <a:t>Sportovní park Pardubice (11. - 19. 8. 2018) </a:t>
            </a:r>
          </a:p>
          <a:p>
            <a:pPr marL="0" indent="0">
              <a:spcBef>
                <a:spcPts val="0"/>
              </a:spcBef>
              <a:buNone/>
            </a:pPr>
            <a:r>
              <a:rPr lang="cs-CZ" sz="1000" dirty="0"/>
              <a:t>RETROMĚSTEČKO...(22. - 23. 9. 2018)</a:t>
            </a:r>
          </a:p>
          <a:p>
            <a:pPr marL="0" indent="0">
              <a:spcBef>
                <a:spcPts val="0"/>
              </a:spcBef>
              <a:buNone/>
            </a:pPr>
            <a:endParaRPr lang="cs-CZ" sz="1000" dirty="0"/>
          </a:p>
          <a:p>
            <a:pPr marL="0" indent="0">
              <a:spcBef>
                <a:spcPts val="0"/>
              </a:spcBef>
              <a:buNone/>
            </a:pPr>
            <a:r>
              <a:rPr lang="cs-CZ" sz="1050" b="1" dirty="0"/>
              <a:t>Presstripy a famtripy (ve spolupráci s DSVČ)</a:t>
            </a:r>
          </a:p>
          <a:p>
            <a:pPr marL="0" indent="0">
              <a:spcBef>
                <a:spcPts val="0"/>
              </a:spcBef>
              <a:buNone/>
            </a:pPr>
            <a:r>
              <a:rPr lang="cs-CZ" sz="1000" dirty="0"/>
              <a:t>anglický presstrip se zaměřením na moderní architekturu (30. 6. 2018)</a:t>
            </a:r>
          </a:p>
          <a:p>
            <a:pPr marL="0" indent="0">
              <a:spcBef>
                <a:spcPts val="0"/>
              </a:spcBef>
              <a:buNone/>
            </a:pPr>
            <a:r>
              <a:rPr lang="en-US" sz="1000" dirty="0"/>
              <a:t>TBEX (The Travel Blog Exchange)</a:t>
            </a:r>
            <a:r>
              <a:rPr lang="cs-CZ" sz="1000" dirty="0"/>
              <a:t> (29. - 30. 7. 2018)</a:t>
            </a:r>
          </a:p>
          <a:p>
            <a:pPr marL="0" indent="0">
              <a:spcBef>
                <a:spcPts val="0"/>
              </a:spcBef>
              <a:buNone/>
            </a:pPr>
            <a:r>
              <a:rPr lang="cs-CZ" sz="1000" dirty="0"/>
              <a:t>japonský presstrip se zaměřením na historii a tradice (12. - 14. 9. 2018)</a:t>
            </a:r>
          </a:p>
          <a:p>
            <a:pPr marL="0" indent="0">
              <a:spcBef>
                <a:spcPts val="0"/>
              </a:spcBef>
              <a:buNone/>
            </a:pPr>
            <a:r>
              <a:rPr lang="cs-CZ" sz="1000" dirty="0"/>
              <a:t>německý presstrip (16. - 17. 9. 2018)</a:t>
            </a:r>
          </a:p>
          <a:p>
            <a:pPr marL="0" indent="0">
              <a:spcBef>
                <a:spcPts val="0"/>
              </a:spcBef>
              <a:buNone/>
            </a:pPr>
            <a:r>
              <a:rPr lang="cs-CZ" sz="1000" dirty="0"/>
              <a:t>anglický presstrip se zaměřením na koně a dostihy (12. - 15. 10. 2018)</a:t>
            </a:r>
          </a:p>
          <a:p>
            <a:pPr marL="0" indent="0">
              <a:spcBef>
                <a:spcPts val="0"/>
              </a:spcBef>
              <a:buNone/>
            </a:pPr>
            <a:endParaRPr lang="cs-CZ" sz="1000" dirty="0"/>
          </a:p>
          <a:p>
            <a:pPr marL="0" indent="0">
              <a:spcBef>
                <a:spcPts val="0"/>
              </a:spcBef>
              <a:buNone/>
            </a:pPr>
            <a:r>
              <a:rPr lang="cs-CZ" sz="1050" b="1" dirty="0"/>
              <a:t>Další pořádané akce</a:t>
            </a:r>
            <a:br>
              <a:rPr lang="cs-CZ" sz="1000" dirty="0"/>
            </a:br>
            <a:r>
              <a:rPr lang="cs-CZ" sz="1000" dirty="0"/>
              <a:t>Festival chutí, vůní a řemesel (18. 8. 2018)</a:t>
            </a:r>
          </a:p>
          <a:p>
            <a:pPr marL="0" indent="0">
              <a:spcBef>
                <a:spcPts val="200"/>
              </a:spcBef>
              <a:buNone/>
            </a:pPr>
            <a:endParaRPr lang="cs-CZ" sz="1050" dirty="0"/>
          </a:p>
        </p:txBody>
      </p:sp>
      <p:sp>
        <p:nvSpPr>
          <p:cNvPr id="18" name="Zástupný symbol pro text 17"/>
          <p:cNvSpPr>
            <a:spLocks noGrp="1"/>
          </p:cNvSpPr>
          <p:nvPr>
            <p:ph type="body" idx="1"/>
          </p:nvPr>
        </p:nvSpPr>
        <p:spPr>
          <a:xfrm>
            <a:off x="539552" y="332656"/>
            <a:ext cx="6552728" cy="360082"/>
          </a:xfrm>
        </p:spPr>
        <p:txBody>
          <a:bodyPr lIns="0" tIns="0" rIns="0" bIns="0" anchor="b" anchorCtr="0">
            <a:normAutofit lnSpcReduction="10000"/>
          </a:bodyPr>
          <a:lstStyle/>
          <a:p>
            <a:r>
              <a:rPr lang="cs-CZ" b="0" dirty="0">
                <a:solidFill>
                  <a:srgbClr val="C5615F"/>
                </a:solidFill>
                <a:cs typeface="Arial" panose="020B0604020202020204" pitchFamily="34" charset="0"/>
              </a:rPr>
              <a:t>Aktivity v roce 2018</a:t>
            </a:r>
          </a:p>
        </p:txBody>
      </p:sp>
      <p:pic>
        <p:nvPicPr>
          <p:cNvPr id="11" name="Zástupný symbol pro obsah 6"/>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7740352" y="116633"/>
            <a:ext cx="878913" cy="504056"/>
          </a:xfrm>
        </p:spPr>
      </p:pic>
      <p:cxnSp>
        <p:nvCxnSpPr>
          <p:cNvPr id="5" name="Přímá spojnice 4"/>
          <p:cNvCxnSpPr/>
          <p:nvPr/>
        </p:nvCxnSpPr>
        <p:spPr>
          <a:xfrm>
            <a:off x="7452320" y="0"/>
            <a:ext cx="0" cy="620688"/>
          </a:xfrm>
          <a:prstGeom prst="line">
            <a:avLst/>
          </a:prstGeom>
          <a:ln w="9525">
            <a:solidFill>
              <a:srgbClr val="E7017B"/>
            </a:solidFill>
          </a:ln>
        </p:spPr>
        <p:style>
          <a:lnRef idx="1">
            <a:schemeClr val="accent1"/>
          </a:lnRef>
          <a:fillRef idx="0">
            <a:schemeClr val="accent1"/>
          </a:fillRef>
          <a:effectRef idx="0">
            <a:schemeClr val="accent1"/>
          </a:effectRef>
          <a:fontRef idx="minor">
            <a:schemeClr val="tx1"/>
          </a:fontRef>
        </p:style>
      </p:cxnSp>
      <p:pic>
        <p:nvPicPr>
          <p:cNvPr id="7" name="Obrázek 6">
            <a:extLst>
              <a:ext uri="{FF2B5EF4-FFF2-40B4-BE49-F238E27FC236}">
                <a16:creationId xmlns:a16="http://schemas.microsoft.com/office/drawing/2014/main" id="{8835780F-70D7-4729-B8D6-807065C46B9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452917"/>
            <a:ext cx="9144000" cy="1262062"/>
          </a:xfrm>
          <a:prstGeom prst="rect">
            <a:avLst/>
          </a:prstGeom>
        </p:spPr>
      </p:pic>
      <p:sp>
        <p:nvSpPr>
          <p:cNvPr id="8" name="Zástupný symbol pro číslo snímku 7">
            <a:extLst>
              <a:ext uri="{FF2B5EF4-FFF2-40B4-BE49-F238E27FC236}">
                <a16:creationId xmlns:a16="http://schemas.microsoft.com/office/drawing/2014/main" id="{2859DB11-BF81-4AE1-9406-AAC01974C3DB}"/>
              </a:ext>
            </a:extLst>
          </p:cNvPr>
          <p:cNvSpPr>
            <a:spLocks noGrp="1"/>
          </p:cNvSpPr>
          <p:nvPr>
            <p:ph type="sldNum" sz="quarter" idx="12"/>
          </p:nvPr>
        </p:nvSpPr>
        <p:spPr/>
        <p:txBody>
          <a:bodyPr/>
          <a:lstStyle/>
          <a:p>
            <a:fld id="{FE51FD68-B365-4D3E-8562-DDED07AE8115}" type="slidenum">
              <a:rPr lang="cs-CZ" smtClean="0"/>
              <a:t>11</a:t>
            </a:fld>
            <a:endParaRPr lang="cs-CZ"/>
          </a:p>
        </p:txBody>
      </p:sp>
    </p:spTree>
    <p:extLst>
      <p:ext uri="{BB962C8B-B14F-4D97-AF65-F5344CB8AC3E}">
        <p14:creationId xmlns:p14="http://schemas.microsoft.com/office/powerpoint/2010/main" val="1072761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Nadpis 16"/>
          <p:cNvSpPr>
            <a:spLocks noGrp="1"/>
          </p:cNvSpPr>
          <p:nvPr>
            <p:ph type="title"/>
          </p:nvPr>
        </p:nvSpPr>
        <p:spPr>
          <a:xfrm>
            <a:off x="4644008" y="1052736"/>
            <a:ext cx="3960000" cy="5040000"/>
          </a:xfrm>
        </p:spPr>
        <p:txBody>
          <a:bodyPr lIns="0" tIns="0" rIns="0" bIns="0" anchor="t">
            <a:noAutofit/>
          </a:bodyPr>
          <a:lstStyle/>
          <a:p>
            <a:pPr algn="l"/>
            <a:r>
              <a:rPr lang="cs-CZ" sz="1050" b="1" dirty="0"/>
              <a:t>Projekty v udržitelnosti</a:t>
            </a:r>
            <a:br>
              <a:rPr lang="cs-CZ" sz="1000" b="1" dirty="0"/>
            </a:br>
            <a:br>
              <a:rPr lang="cs-CZ" sz="1000" b="1" dirty="0"/>
            </a:br>
            <a:r>
              <a:rPr lang="cs-CZ" sz="1000" b="1" dirty="0"/>
              <a:t>Název projektu</a:t>
            </a:r>
            <a:r>
              <a:rPr lang="cs-CZ" sz="1000" dirty="0"/>
              <a:t>: Pardubicko - v cestovním ruchu si musíme pomáhat - společně za jeho udržitelný rozvoj</a:t>
            </a:r>
            <a:br>
              <a:rPr lang="cs-CZ" sz="1000" dirty="0"/>
            </a:br>
            <a:br>
              <a:rPr lang="cs-CZ" sz="1000" dirty="0"/>
            </a:br>
            <a:r>
              <a:rPr lang="cs-CZ" sz="1000" dirty="0"/>
              <a:t>Regionální operační program NUTS </a:t>
            </a:r>
            <a:r>
              <a:rPr lang="cs-CZ" sz="1000" dirty="0" err="1"/>
              <a:t>Il</a:t>
            </a:r>
            <a:r>
              <a:rPr lang="cs-CZ" sz="1000" dirty="0"/>
              <a:t> Severovýchod</a:t>
            </a:r>
            <a:br>
              <a:rPr lang="cs-CZ" sz="1000" dirty="0"/>
            </a:br>
            <a:r>
              <a:rPr lang="cs-CZ" sz="1000" dirty="0"/>
              <a:t>Smlouvu o poskytnutí dotace č. PU/0832/S; </a:t>
            </a:r>
            <a:br>
              <a:rPr lang="cs-CZ" sz="1000" dirty="0"/>
            </a:br>
            <a:r>
              <a:rPr lang="cs-CZ" sz="1000" dirty="0"/>
              <a:t>Doba udržitelnosti byla započata v červenci 2014.</a:t>
            </a:r>
            <a:br>
              <a:rPr lang="cs-CZ" sz="1000" dirty="0"/>
            </a:br>
            <a:r>
              <a:rPr lang="cs-CZ" sz="1000" dirty="0"/>
              <a:t>Doba udržitelnosti byla ukončena v červenci 2018.</a:t>
            </a:r>
            <a:br>
              <a:rPr lang="cs-CZ" sz="1400" dirty="0"/>
            </a:br>
            <a:br>
              <a:rPr lang="cs-CZ" sz="1400" dirty="0"/>
            </a:br>
            <a:br>
              <a:rPr lang="cs-CZ" sz="1400" dirty="0"/>
            </a:br>
            <a:br>
              <a:rPr lang="cs-CZ" sz="4000" dirty="0"/>
            </a:br>
            <a:endParaRPr lang="cs-CZ" sz="4000" b="1" dirty="0">
              <a:cs typeface="Arial" panose="020B0604020202020204" pitchFamily="34" charset="0"/>
            </a:endParaRPr>
          </a:p>
        </p:txBody>
      </p:sp>
      <p:sp>
        <p:nvSpPr>
          <p:cNvPr id="19" name="Zástupný symbol pro obsah 18"/>
          <p:cNvSpPr>
            <a:spLocks noGrp="1"/>
          </p:cNvSpPr>
          <p:nvPr>
            <p:ph sz="half" idx="2"/>
          </p:nvPr>
        </p:nvSpPr>
        <p:spPr>
          <a:xfrm>
            <a:off x="539550" y="1052736"/>
            <a:ext cx="3960000" cy="5040000"/>
          </a:xfrm>
        </p:spPr>
        <p:txBody>
          <a:bodyPr lIns="0" tIns="0" rIns="0" bIns="0" anchor="t" anchorCtr="0">
            <a:noAutofit/>
          </a:bodyPr>
          <a:lstStyle/>
          <a:p>
            <a:pPr marL="0" indent="0">
              <a:spcBef>
                <a:spcPts val="0"/>
              </a:spcBef>
              <a:buNone/>
            </a:pPr>
            <a:r>
              <a:rPr lang="cs-CZ" sz="1050" b="1" dirty="0"/>
              <a:t>Realizované projekty v roce 2018  </a:t>
            </a:r>
          </a:p>
          <a:p>
            <a:pPr marL="0" indent="0">
              <a:spcBef>
                <a:spcPts val="0"/>
              </a:spcBef>
              <a:buNone/>
            </a:pPr>
            <a:endParaRPr lang="cs-CZ" sz="1000" b="1" dirty="0"/>
          </a:p>
          <a:p>
            <a:pPr marL="0" indent="0">
              <a:spcBef>
                <a:spcPts val="0"/>
              </a:spcBef>
              <a:buNone/>
            </a:pPr>
            <a:r>
              <a:rPr lang="cs-CZ" sz="1000" b="1" dirty="0"/>
              <a:t>Název projektu</a:t>
            </a:r>
            <a:r>
              <a:rPr lang="cs-CZ" sz="1000" dirty="0"/>
              <a:t>: Podpora činnosti a provozu oblastní organizace cestovního ruchu Pardubicko - Perníkové srdce Čech, </a:t>
            </a:r>
            <a:r>
              <a:rPr lang="cs-CZ" sz="1000" dirty="0" err="1"/>
              <a:t>z.s</a:t>
            </a:r>
            <a:r>
              <a:rPr lang="cs-CZ" sz="1000" dirty="0"/>
              <a:t>.</a:t>
            </a:r>
          </a:p>
          <a:p>
            <a:pPr marL="0" indent="0">
              <a:buNone/>
            </a:pPr>
            <a:endParaRPr lang="cs-CZ" sz="1000" dirty="0"/>
          </a:p>
          <a:p>
            <a:pPr marL="0" indent="0">
              <a:buNone/>
            </a:pPr>
            <a:r>
              <a:rPr lang="cs-CZ" sz="1000" dirty="0"/>
              <a:t>Dotace Pardubického kraje ve výši 400.000,- Kč byla v roce 2018 použita ve prospěch: tisku a překladu nových tiskových materiálů Pardubicko aktivně a Pardubicko relaxačně (CZ, EN), dotisku tiskových materiálů Pardubicko s dětmi (CZ) a map TOP cíle Pardubicka, rozšíření webu – napojení na </a:t>
            </a:r>
            <a:r>
              <a:rPr lang="cs-CZ" sz="1000" dirty="0" err="1"/>
              <a:t>CZeCOT</a:t>
            </a:r>
            <a:r>
              <a:rPr lang="cs-CZ" sz="1000" dirty="0"/>
              <a:t>, exportu XML dat, inzerce a reklamy v odborných periodikách, online portálech a v dopravních prostředcích, výroby stojanů na tiskoviny, výroby propagačních předmětů a brandingu turistické oblasti Pardubicko, zajištění prezentačních akcí, odborných seminářů, </a:t>
            </a:r>
            <a:r>
              <a:rPr lang="cs-CZ" sz="1000" dirty="0" err="1"/>
              <a:t>presstripů</a:t>
            </a:r>
            <a:r>
              <a:rPr lang="cs-CZ" sz="1000" dirty="0"/>
              <a:t>, zajištění doprovodného programu v rámci akce TBEX (</a:t>
            </a:r>
            <a:r>
              <a:rPr lang="cs-CZ" sz="1000" dirty="0" err="1"/>
              <a:t>The</a:t>
            </a:r>
            <a:r>
              <a:rPr lang="cs-CZ" sz="1000" dirty="0"/>
              <a:t> </a:t>
            </a:r>
            <a:r>
              <a:rPr lang="cs-CZ" sz="1000" dirty="0" err="1"/>
              <a:t>Travel</a:t>
            </a:r>
            <a:r>
              <a:rPr lang="cs-CZ" sz="1000" dirty="0"/>
              <a:t> Blog Exchange) a ve prospěch tvorby audiovizuálního spotu pro turistickou oblast Pardubicko. </a:t>
            </a:r>
          </a:p>
          <a:p>
            <a:pPr marL="0" indent="0">
              <a:buNone/>
            </a:pPr>
            <a:endParaRPr lang="cs-CZ" sz="1000" dirty="0"/>
          </a:p>
          <a:p>
            <a:pPr marL="0" indent="0">
              <a:buNone/>
            </a:pPr>
            <a:r>
              <a:rPr lang="cs-CZ" sz="1000" dirty="0"/>
              <a:t>Výstupy, které se podařilo během roku 2018 realizovat, slouží ke komunikaci značky oblasti a ke zviditelnění turistické oblasti Pardubicko na trhu cestovního ruchu. </a:t>
            </a:r>
            <a:br>
              <a:rPr lang="cs-CZ" sz="1200" dirty="0"/>
            </a:br>
            <a:endParaRPr lang="cs-CZ" sz="1200" dirty="0"/>
          </a:p>
          <a:p>
            <a:pPr marL="0" indent="0">
              <a:buNone/>
            </a:pPr>
            <a:br>
              <a:rPr lang="cs-CZ" sz="1200" dirty="0"/>
            </a:br>
            <a:endParaRPr lang="cs-CZ" sz="1200" dirty="0"/>
          </a:p>
        </p:txBody>
      </p:sp>
      <p:sp>
        <p:nvSpPr>
          <p:cNvPr id="18" name="Zástupný symbol pro text 17"/>
          <p:cNvSpPr>
            <a:spLocks noGrp="1"/>
          </p:cNvSpPr>
          <p:nvPr>
            <p:ph type="body" idx="1"/>
          </p:nvPr>
        </p:nvSpPr>
        <p:spPr>
          <a:xfrm>
            <a:off x="539552" y="332656"/>
            <a:ext cx="6552728" cy="360082"/>
          </a:xfrm>
        </p:spPr>
        <p:txBody>
          <a:bodyPr lIns="0" tIns="0" rIns="0" bIns="0" anchor="b" anchorCtr="0">
            <a:normAutofit lnSpcReduction="10000"/>
          </a:bodyPr>
          <a:lstStyle/>
          <a:p>
            <a:r>
              <a:rPr lang="cs-CZ" b="0" dirty="0">
                <a:solidFill>
                  <a:srgbClr val="C5615F"/>
                </a:solidFill>
                <a:cs typeface="Arial" panose="020B0604020202020204" pitchFamily="34" charset="0"/>
              </a:rPr>
              <a:t>Aktivity v roce 2018</a:t>
            </a:r>
          </a:p>
        </p:txBody>
      </p:sp>
      <p:pic>
        <p:nvPicPr>
          <p:cNvPr id="11" name="Zástupný symbol pro obsah 6"/>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7740352" y="116633"/>
            <a:ext cx="878913" cy="504056"/>
          </a:xfrm>
        </p:spPr>
      </p:pic>
      <p:cxnSp>
        <p:nvCxnSpPr>
          <p:cNvPr id="5" name="Přímá spojnice 4"/>
          <p:cNvCxnSpPr/>
          <p:nvPr/>
        </p:nvCxnSpPr>
        <p:spPr>
          <a:xfrm>
            <a:off x="7452320" y="0"/>
            <a:ext cx="0" cy="620688"/>
          </a:xfrm>
          <a:prstGeom prst="line">
            <a:avLst/>
          </a:prstGeom>
          <a:ln w="9525">
            <a:solidFill>
              <a:srgbClr val="E7017B"/>
            </a:solidFill>
          </a:ln>
        </p:spPr>
        <p:style>
          <a:lnRef idx="1">
            <a:schemeClr val="accent1"/>
          </a:lnRef>
          <a:fillRef idx="0">
            <a:schemeClr val="accent1"/>
          </a:fillRef>
          <a:effectRef idx="0">
            <a:schemeClr val="accent1"/>
          </a:effectRef>
          <a:fontRef idx="minor">
            <a:schemeClr val="tx1"/>
          </a:fontRef>
        </p:style>
      </p:cxnSp>
      <p:pic>
        <p:nvPicPr>
          <p:cNvPr id="7" name="Obrázek 6">
            <a:extLst>
              <a:ext uri="{FF2B5EF4-FFF2-40B4-BE49-F238E27FC236}">
                <a16:creationId xmlns:a16="http://schemas.microsoft.com/office/drawing/2014/main" id="{0500BC2F-853E-4A87-86D4-724D63A752D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452917"/>
            <a:ext cx="9144000" cy="1262062"/>
          </a:xfrm>
          <a:prstGeom prst="rect">
            <a:avLst/>
          </a:prstGeom>
        </p:spPr>
      </p:pic>
      <p:sp>
        <p:nvSpPr>
          <p:cNvPr id="8" name="Zástupný symbol pro číslo snímku 7">
            <a:extLst>
              <a:ext uri="{FF2B5EF4-FFF2-40B4-BE49-F238E27FC236}">
                <a16:creationId xmlns:a16="http://schemas.microsoft.com/office/drawing/2014/main" id="{3BC1BD8F-0A4F-40B2-9729-A50124239604}"/>
              </a:ext>
            </a:extLst>
          </p:cNvPr>
          <p:cNvSpPr>
            <a:spLocks noGrp="1"/>
          </p:cNvSpPr>
          <p:nvPr>
            <p:ph type="sldNum" sz="quarter" idx="12"/>
          </p:nvPr>
        </p:nvSpPr>
        <p:spPr/>
        <p:txBody>
          <a:bodyPr/>
          <a:lstStyle/>
          <a:p>
            <a:fld id="{FE51FD68-B365-4D3E-8562-DDED07AE8115}" type="slidenum">
              <a:rPr lang="cs-CZ" smtClean="0"/>
              <a:t>12</a:t>
            </a:fld>
            <a:endParaRPr lang="cs-CZ"/>
          </a:p>
        </p:txBody>
      </p:sp>
    </p:spTree>
    <p:extLst>
      <p:ext uri="{BB962C8B-B14F-4D97-AF65-F5344CB8AC3E}">
        <p14:creationId xmlns:p14="http://schemas.microsoft.com/office/powerpoint/2010/main" val="1898794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Nadpis 16"/>
          <p:cNvSpPr>
            <a:spLocks noGrp="1"/>
          </p:cNvSpPr>
          <p:nvPr>
            <p:ph type="title"/>
          </p:nvPr>
        </p:nvSpPr>
        <p:spPr>
          <a:xfrm>
            <a:off x="4644008" y="1052736"/>
            <a:ext cx="3960000" cy="5040000"/>
          </a:xfrm>
        </p:spPr>
        <p:txBody>
          <a:bodyPr lIns="0" tIns="0" rIns="0" bIns="0" anchor="t">
            <a:noAutofit/>
          </a:bodyPr>
          <a:lstStyle/>
          <a:p>
            <a:br>
              <a:rPr lang="cs-CZ" sz="1400" dirty="0"/>
            </a:br>
            <a:br>
              <a:rPr lang="cs-CZ" sz="1400" dirty="0"/>
            </a:br>
            <a:br>
              <a:rPr lang="cs-CZ" sz="1400" dirty="0"/>
            </a:br>
            <a:br>
              <a:rPr lang="cs-CZ" sz="1400" dirty="0"/>
            </a:br>
            <a:br>
              <a:rPr lang="cs-CZ" sz="4000" dirty="0"/>
            </a:br>
            <a:endParaRPr lang="cs-CZ" sz="4000" b="1" dirty="0">
              <a:cs typeface="Arial" panose="020B0604020202020204" pitchFamily="34" charset="0"/>
            </a:endParaRPr>
          </a:p>
        </p:txBody>
      </p:sp>
      <p:sp>
        <p:nvSpPr>
          <p:cNvPr id="19" name="Zástupný symbol pro obsah 18"/>
          <p:cNvSpPr>
            <a:spLocks noGrp="1"/>
          </p:cNvSpPr>
          <p:nvPr>
            <p:ph sz="half" idx="2"/>
          </p:nvPr>
        </p:nvSpPr>
        <p:spPr>
          <a:xfrm>
            <a:off x="539550" y="1052736"/>
            <a:ext cx="3960000" cy="5040000"/>
          </a:xfrm>
        </p:spPr>
        <p:txBody>
          <a:bodyPr lIns="0" tIns="72000" rIns="0" bIns="0" anchor="t" anchorCtr="0">
            <a:noAutofit/>
          </a:bodyPr>
          <a:lstStyle/>
          <a:p>
            <a:pPr marL="0" indent="0">
              <a:buNone/>
            </a:pPr>
            <a:br>
              <a:rPr lang="cs-CZ" sz="1200" dirty="0"/>
            </a:br>
            <a:endParaRPr lang="cs-CZ" sz="1200" b="1" dirty="0"/>
          </a:p>
          <a:p>
            <a:pPr marL="0" indent="0">
              <a:buNone/>
            </a:pPr>
            <a:endParaRPr lang="cs-CZ" sz="1200" b="1" dirty="0"/>
          </a:p>
          <a:p>
            <a:pPr marL="0" indent="0">
              <a:buNone/>
            </a:pPr>
            <a:endParaRPr lang="cs-CZ" sz="1200" b="1" dirty="0"/>
          </a:p>
          <a:p>
            <a:pPr marL="0" indent="0">
              <a:buNone/>
            </a:pPr>
            <a:endParaRPr lang="cs-CZ" sz="1200" dirty="0"/>
          </a:p>
          <a:p>
            <a:pPr marL="0" indent="0">
              <a:buNone/>
            </a:pPr>
            <a:r>
              <a:rPr lang="cs-CZ" sz="1200" b="1" dirty="0"/>
              <a:t>Celkový přehled nákladů a výnosů k 31. 12. 2018</a:t>
            </a:r>
          </a:p>
          <a:p>
            <a:pPr marL="0" indent="0">
              <a:buNone/>
            </a:pPr>
            <a:endParaRPr lang="cs-CZ" sz="1200" b="1" dirty="0"/>
          </a:p>
          <a:p>
            <a:pPr marL="0" indent="0">
              <a:buNone/>
            </a:pPr>
            <a:endParaRPr lang="cs-CZ" sz="1200" b="1" dirty="0"/>
          </a:p>
          <a:p>
            <a:pPr marL="0" indent="0">
              <a:buNone/>
            </a:pPr>
            <a:endParaRPr lang="cs-CZ" sz="1200" b="1" dirty="0"/>
          </a:p>
          <a:p>
            <a:pPr marL="0" indent="0">
              <a:buNone/>
            </a:pPr>
            <a:endParaRPr lang="cs-CZ" sz="1200" b="1" dirty="0"/>
          </a:p>
          <a:p>
            <a:pPr marL="0" indent="0">
              <a:buNone/>
            </a:pPr>
            <a:endParaRPr lang="cs-CZ" sz="1200" b="1" dirty="0"/>
          </a:p>
          <a:p>
            <a:pPr marL="0" indent="0">
              <a:buNone/>
            </a:pPr>
            <a:endParaRPr lang="cs-CZ" sz="1200" b="1" dirty="0"/>
          </a:p>
          <a:p>
            <a:pPr marL="0" indent="0">
              <a:buNone/>
            </a:pPr>
            <a:endParaRPr lang="cs-CZ" sz="1200" b="1" dirty="0"/>
          </a:p>
          <a:p>
            <a:pPr marL="0" indent="0">
              <a:buNone/>
            </a:pPr>
            <a:endParaRPr lang="cs-CZ" sz="1200" dirty="0"/>
          </a:p>
          <a:p>
            <a:pPr marL="0" indent="0">
              <a:buNone/>
            </a:pPr>
            <a:endParaRPr lang="cs-CZ" sz="1200" dirty="0"/>
          </a:p>
          <a:p>
            <a:pPr marL="0" indent="0">
              <a:buNone/>
            </a:pPr>
            <a:endParaRPr lang="cs-CZ" sz="1200" dirty="0"/>
          </a:p>
          <a:p>
            <a:pPr marL="0" indent="0">
              <a:buNone/>
            </a:pPr>
            <a:r>
              <a:rPr lang="cs-CZ" sz="1200" dirty="0"/>
              <a:t>Náklady celkem: 1.930.255,01 Kč</a:t>
            </a:r>
          </a:p>
          <a:p>
            <a:pPr marL="0" indent="0">
              <a:buNone/>
            </a:pPr>
            <a:r>
              <a:rPr lang="cs-CZ" sz="1200" b="1" dirty="0"/>
              <a:t>Hospodářský výsledek – ztráta: 166.941,01 Kč</a:t>
            </a:r>
          </a:p>
          <a:p>
            <a:pPr marL="0" indent="0">
              <a:buNone/>
            </a:pPr>
            <a:endParaRPr lang="cs-CZ" sz="1200" dirty="0"/>
          </a:p>
        </p:txBody>
      </p:sp>
      <p:sp>
        <p:nvSpPr>
          <p:cNvPr id="18" name="Zástupný symbol pro text 17"/>
          <p:cNvSpPr>
            <a:spLocks noGrp="1"/>
          </p:cNvSpPr>
          <p:nvPr>
            <p:ph type="body" idx="1"/>
          </p:nvPr>
        </p:nvSpPr>
        <p:spPr>
          <a:xfrm>
            <a:off x="539552" y="332656"/>
            <a:ext cx="6552728" cy="360082"/>
          </a:xfrm>
        </p:spPr>
        <p:txBody>
          <a:bodyPr lIns="0" tIns="0" rIns="0" bIns="0" anchor="b" anchorCtr="0">
            <a:normAutofit lnSpcReduction="10000"/>
          </a:bodyPr>
          <a:lstStyle/>
          <a:p>
            <a:r>
              <a:rPr lang="cs-CZ" b="0" dirty="0">
                <a:solidFill>
                  <a:srgbClr val="C5615F"/>
                </a:solidFill>
                <a:cs typeface="Arial" panose="020B0604020202020204" pitchFamily="34" charset="0"/>
              </a:rPr>
              <a:t>Finanční zpráva</a:t>
            </a:r>
          </a:p>
        </p:txBody>
      </p:sp>
      <p:pic>
        <p:nvPicPr>
          <p:cNvPr id="11" name="Zástupný symbol pro obsah 6"/>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7740352" y="116633"/>
            <a:ext cx="878913" cy="504056"/>
          </a:xfrm>
        </p:spPr>
      </p:pic>
      <p:cxnSp>
        <p:nvCxnSpPr>
          <p:cNvPr id="5" name="Přímá spojnice 4"/>
          <p:cNvCxnSpPr/>
          <p:nvPr/>
        </p:nvCxnSpPr>
        <p:spPr>
          <a:xfrm>
            <a:off x="7452320" y="0"/>
            <a:ext cx="0" cy="620688"/>
          </a:xfrm>
          <a:prstGeom prst="line">
            <a:avLst/>
          </a:prstGeom>
          <a:ln w="9525">
            <a:solidFill>
              <a:srgbClr val="E7017B"/>
            </a:solidFill>
          </a:ln>
        </p:spPr>
        <p:style>
          <a:lnRef idx="1">
            <a:schemeClr val="accent1"/>
          </a:lnRef>
          <a:fillRef idx="0">
            <a:schemeClr val="accent1"/>
          </a:fillRef>
          <a:effectRef idx="0">
            <a:schemeClr val="accent1"/>
          </a:effectRef>
          <a:fontRef idx="minor">
            <a:schemeClr val="tx1"/>
          </a:fontRef>
        </p:style>
      </p:cxnSp>
      <p:graphicFrame>
        <p:nvGraphicFramePr>
          <p:cNvPr id="3" name="Tabulka 2">
            <a:extLst>
              <a:ext uri="{FF2B5EF4-FFF2-40B4-BE49-F238E27FC236}">
                <a16:creationId xmlns:a16="http://schemas.microsoft.com/office/drawing/2014/main" id="{53F6D223-DCAE-4D93-9BBA-6A1BB0606FAC}"/>
              </a:ext>
            </a:extLst>
          </p:cNvPr>
          <p:cNvGraphicFramePr>
            <a:graphicFrameLocks noGrp="1"/>
          </p:cNvGraphicFramePr>
          <p:nvPr>
            <p:extLst>
              <p:ext uri="{D42A27DB-BD31-4B8C-83A1-F6EECF244321}">
                <p14:modId xmlns:p14="http://schemas.microsoft.com/office/powerpoint/2010/main" val="2050053478"/>
              </p:ext>
            </p:extLst>
          </p:nvPr>
        </p:nvGraphicFramePr>
        <p:xfrm>
          <a:off x="539549" y="2536416"/>
          <a:ext cx="3672411" cy="1295400"/>
        </p:xfrm>
        <a:graphic>
          <a:graphicData uri="http://schemas.openxmlformats.org/drawingml/2006/table">
            <a:tbl>
              <a:tblPr firstRow="1" bandRow="1">
                <a:tableStyleId>{5C22544A-7EE6-4342-B048-85BDC9FD1C3A}</a:tableStyleId>
              </a:tblPr>
              <a:tblGrid>
                <a:gridCol w="2302227">
                  <a:extLst>
                    <a:ext uri="{9D8B030D-6E8A-4147-A177-3AD203B41FA5}">
                      <a16:colId xmlns:a16="http://schemas.microsoft.com/office/drawing/2014/main" val="3991775665"/>
                    </a:ext>
                  </a:extLst>
                </a:gridCol>
                <a:gridCol w="1370184">
                  <a:extLst>
                    <a:ext uri="{9D8B030D-6E8A-4147-A177-3AD203B41FA5}">
                      <a16:colId xmlns:a16="http://schemas.microsoft.com/office/drawing/2014/main" val="3920933649"/>
                    </a:ext>
                  </a:extLst>
                </a:gridCol>
              </a:tblGrid>
              <a:tr h="175572">
                <a:tc gridSpan="2">
                  <a:txBody>
                    <a:bodyPr/>
                    <a:lstStyle/>
                    <a:p>
                      <a:pPr algn="ctr"/>
                      <a:r>
                        <a:rPr lang="cs-CZ" sz="1100" dirty="0">
                          <a:solidFill>
                            <a:schemeClr val="tx1"/>
                          </a:solidFill>
                        </a:rPr>
                        <a:t>Výnosy</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lang="cs-CZ"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0054787"/>
                  </a:ext>
                </a:extLst>
              </a:tr>
              <a:tr h="175572">
                <a:tc>
                  <a:txBody>
                    <a:bodyPr/>
                    <a:lstStyle/>
                    <a:p>
                      <a:r>
                        <a:rPr lang="cs-CZ" sz="1100" dirty="0">
                          <a:solidFill>
                            <a:schemeClr val="tx1"/>
                          </a:solidFill>
                        </a:rPr>
                        <a:t>Zúčtování fondů</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r>
                        <a:rPr lang="cs-CZ" sz="1100" dirty="0">
                          <a:solidFill>
                            <a:schemeClr val="tx1"/>
                          </a:solidFill>
                        </a:rPr>
                        <a:t>400.000 Kč</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0988274"/>
                  </a:ext>
                </a:extLst>
              </a:tr>
              <a:tr h="175572">
                <a:tc>
                  <a:txBody>
                    <a:bodyPr/>
                    <a:lstStyle/>
                    <a:p>
                      <a:r>
                        <a:rPr lang="cs-CZ" sz="1100" dirty="0">
                          <a:solidFill>
                            <a:schemeClr val="tx1"/>
                          </a:solidFill>
                        </a:rPr>
                        <a:t>Jiné ostatní výnosy</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r>
                        <a:rPr lang="cs-CZ" sz="1100" dirty="0">
                          <a:solidFill>
                            <a:schemeClr val="tx1"/>
                          </a:solidFill>
                        </a:rPr>
                        <a:t>14.314 Kč</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28602804"/>
                  </a:ext>
                </a:extLst>
              </a:tr>
              <a:tr h="175572">
                <a:tc>
                  <a:txBody>
                    <a:bodyPr/>
                    <a:lstStyle/>
                    <a:p>
                      <a:r>
                        <a:rPr lang="cs-CZ" sz="1100" dirty="0">
                          <a:solidFill>
                            <a:schemeClr val="tx1"/>
                          </a:solidFill>
                        </a:rPr>
                        <a:t>Přijaté příspěvky</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r>
                        <a:rPr lang="cs-CZ" sz="1100" dirty="0">
                          <a:solidFill>
                            <a:schemeClr val="tx1"/>
                          </a:solidFill>
                        </a:rPr>
                        <a:t>1.349.000 Kč</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6236607"/>
                  </a:ext>
                </a:extLst>
              </a:tr>
              <a:tr h="175572">
                <a:tc>
                  <a:txBody>
                    <a:bodyPr/>
                    <a:lstStyle/>
                    <a:p>
                      <a:r>
                        <a:rPr lang="cs-CZ" sz="1100" b="1" dirty="0">
                          <a:solidFill>
                            <a:schemeClr val="tx1"/>
                          </a:solidFill>
                        </a:rPr>
                        <a:t>Výnosy celkem</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r>
                        <a:rPr lang="cs-CZ" sz="1100" b="1" dirty="0">
                          <a:solidFill>
                            <a:schemeClr val="tx1"/>
                          </a:solidFill>
                        </a:rPr>
                        <a:t>1.763.314 Kč</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19969482"/>
                  </a:ext>
                </a:extLst>
              </a:tr>
            </a:tbl>
          </a:graphicData>
        </a:graphic>
      </p:graphicFrame>
      <p:graphicFrame>
        <p:nvGraphicFramePr>
          <p:cNvPr id="9" name="Tabulka 8">
            <a:extLst>
              <a:ext uri="{FF2B5EF4-FFF2-40B4-BE49-F238E27FC236}">
                <a16:creationId xmlns:a16="http://schemas.microsoft.com/office/drawing/2014/main" id="{F134F456-BC79-4E30-ACC6-6FAE0135E5B9}"/>
              </a:ext>
            </a:extLst>
          </p:cNvPr>
          <p:cNvGraphicFramePr>
            <a:graphicFrameLocks noGrp="1"/>
          </p:cNvGraphicFramePr>
          <p:nvPr>
            <p:extLst>
              <p:ext uri="{D42A27DB-BD31-4B8C-83A1-F6EECF244321}">
                <p14:modId xmlns:p14="http://schemas.microsoft.com/office/powerpoint/2010/main" val="3441392200"/>
              </p:ext>
            </p:extLst>
          </p:nvPr>
        </p:nvGraphicFramePr>
        <p:xfrm>
          <a:off x="4283968" y="2536416"/>
          <a:ext cx="3168349" cy="2641282"/>
        </p:xfrm>
        <a:graphic>
          <a:graphicData uri="http://schemas.openxmlformats.org/drawingml/2006/table">
            <a:tbl>
              <a:tblPr firstRow="1" bandRow="1">
                <a:tableStyleId>{5C22544A-7EE6-4342-B048-85BDC9FD1C3A}</a:tableStyleId>
              </a:tblPr>
              <a:tblGrid>
                <a:gridCol w="1986231">
                  <a:extLst>
                    <a:ext uri="{9D8B030D-6E8A-4147-A177-3AD203B41FA5}">
                      <a16:colId xmlns:a16="http://schemas.microsoft.com/office/drawing/2014/main" val="3991775665"/>
                    </a:ext>
                  </a:extLst>
                </a:gridCol>
                <a:gridCol w="1182118">
                  <a:extLst>
                    <a:ext uri="{9D8B030D-6E8A-4147-A177-3AD203B41FA5}">
                      <a16:colId xmlns:a16="http://schemas.microsoft.com/office/drawing/2014/main" val="3920933649"/>
                    </a:ext>
                  </a:extLst>
                </a:gridCol>
              </a:tblGrid>
              <a:tr h="175572">
                <a:tc gridSpan="2">
                  <a:txBody>
                    <a:bodyPr/>
                    <a:lstStyle/>
                    <a:p>
                      <a:pPr marL="0" indent="0" algn="ctr">
                        <a:buNone/>
                      </a:pPr>
                      <a:r>
                        <a:rPr lang="cs-CZ" sz="1100" b="1" dirty="0">
                          <a:solidFill>
                            <a:schemeClr val="tx1"/>
                          </a:solidFill>
                        </a:rPr>
                        <a:t>Náklady</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lang="cs-CZ"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0054787"/>
                  </a:ext>
                </a:extLst>
              </a:tr>
              <a:tr h="309562">
                <a:tc>
                  <a:txBody>
                    <a:bodyPr/>
                    <a:lstStyle/>
                    <a:p>
                      <a:r>
                        <a:rPr lang="cs-CZ" sz="1100" dirty="0"/>
                        <a:t>Spotřeba materiálu </a:t>
                      </a:r>
                      <a:endParaRPr lang="cs-CZ" sz="110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indent="0">
                        <a:buNone/>
                      </a:pPr>
                      <a:r>
                        <a:rPr lang="cs-CZ" sz="1100" dirty="0"/>
                        <a:t>203.353,45 Kč</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0988274"/>
                  </a:ext>
                </a:extLst>
              </a:tr>
              <a:tr h="175572">
                <a:tc>
                  <a:txBody>
                    <a:bodyPr/>
                    <a:lstStyle/>
                    <a:p>
                      <a:r>
                        <a:rPr lang="cs-CZ" sz="1100" dirty="0"/>
                        <a:t>Spotřeba energie </a:t>
                      </a:r>
                      <a:endParaRPr lang="cs-CZ" sz="110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indent="0">
                        <a:buNone/>
                      </a:pPr>
                      <a:r>
                        <a:rPr lang="cs-CZ" sz="1100" dirty="0"/>
                        <a:t>18.923,02 Kč</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28602804"/>
                  </a:ext>
                </a:extLst>
              </a:tr>
              <a:tr h="175572">
                <a:tc>
                  <a:txBody>
                    <a:bodyPr/>
                    <a:lstStyle/>
                    <a:p>
                      <a:r>
                        <a:rPr lang="cs-CZ" sz="1100" dirty="0"/>
                        <a:t>Cestovné</a:t>
                      </a:r>
                      <a:endParaRPr lang="cs-CZ" sz="110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indent="0">
                        <a:buNone/>
                      </a:pPr>
                      <a:r>
                        <a:rPr lang="cs-CZ" sz="1100" dirty="0"/>
                        <a:t>22.457 Kč</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19969482"/>
                  </a:ext>
                </a:extLst>
              </a:tr>
              <a:tr h="175572">
                <a:tc>
                  <a:txBody>
                    <a:bodyPr/>
                    <a:lstStyle/>
                    <a:p>
                      <a:r>
                        <a:rPr lang="cs-CZ" sz="1100" dirty="0"/>
                        <a:t>Náklady na reprezentaci </a:t>
                      </a:r>
                      <a:endParaRPr lang="cs-CZ" sz="110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100" dirty="0"/>
                        <a:t>10.077,70 Kč</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73377310"/>
                  </a:ext>
                </a:extLst>
              </a:tr>
              <a:tr h="175572">
                <a:tc>
                  <a:txBody>
                    <a:bodyPr/>
                    <a:lstStyle/>
                    <a:p>
                      <a:r>
                        <a:rPr lang="cs-CZ" sz="1100" dirty="0"/>
                        <a:t>Ostatní služby </a:t>
                      </a:r>
                      <a:endParaRPr lang="cs-CZ" sz="110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indent="0">
                        <a:buNone/>
                      </a:pPr>
                      <a:r>
                        <a:rPr lang="cs-CZ" sz="1100" dirty="0"/>
                        <a:t>739.769,19 Kč</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2907112"/>
                  </a:ext>
                </a:extLst>
              </a:tr>
              <a:tr h="175572">
                <a:tc>
                  <a:txBody>
                    <a:bodyPr/>
                    <a:lstStyle/>
                    <a:p>
                      <a:r>
                        <a:rPr lang="cs-CZ" sz="1100" dirty="0"/>
                        <a:t>Mzdové náklady </a:t>
                      </a:r>
                      <a:endParaRPr lang="cs-CZ" sz="110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indent="0">
                        <a:buNone/>
                      </a:pPr>
                      <a:r>
                        <a:rPr lang="cs-CZ" sz="1100" dirty="0"/>
                        <a:t>662.318 Kč</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49678015"/>
                  </a:ext>
                </a:extLst>
              </a:tr>
              <a:tr h="175572">
                <a:tc>
                  <a:txBody>
                    <a:bodyPr/>
                    <a:lstStyle/>
                    <a:p>
                      <a:r>
                        <a:rPr lang="cs-CZ" sz="1100" dirty="0"/>
                        <a:t>Zákonné sociální pojištění </a:t>
                      </a:r>
                      <a:endParaRPr lang="cs-CZ" sz="110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100" dirty="0"/>
                        <a:t>217.088 Kč</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39255907"/>
                  </a:ext>
                </a:extLst>
              </a:tr>
              <a:tr h="175572">
                <a:tc>
                  <a:txBody>
                    <a:bodyPr/>
                    <a:lstStyle/>
                    <a:p>
                      <a:r>
                        <a:rPr lang="cs-CZ" sz="1100" dirty="0"/>
                        <a:t>Jiné ostatní náklady </a:t>
                      </a:r>
                      <a:endParaRPr lang="cs-CZ" sz="110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100" dirty="0"/>
                        <a:t>9.186,65 Kč</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37498595"/>
                  </a:ext>
                </a:extLst>
              </a:tr>
              <a:tr h="175572">
                <a:tc>
                  <a:txBody>
                    <a:bodyPr/>
                    <a:lstStyle/>
                    <a:p>
                      <a:r>
                        <a:rPr lang="cs-CZ" sz="1100" b="1" dirty="0">
                          <a:solidFill>
                            <a:schemeClr val="tx1"/>
                          </a:solidFill>
                        </a:rPr>
                        <a:t>Náklady celkem</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100" b="1" dirty="0"/>
                        <a:t>1.930.255,01 Kč </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7421878"/>
                  </a:ext>
                </a:extLst>
              </a:tr>
            </a:tbl>
          </a:graphicData>
        </a:graphic>
      </p:graphicFrame>
      <p:graphicFrame>
        <p:nvGraphicFramePr>
          <p:cNvPr id="10" name="Tabulka 9">
            <a:extLst>
              <a:ext uri="{FF2B5EF4-FFF2-40B4-BE49-F238E27FC236}">
                <a16:creationId xmlns:a16="http://schemas.microsoft.com/office/drawing/2014/main" id="{7C1C260B-F7DC-49F1-8536-F453D8B1BEF3}"/>
              </a:ext>
            </a:extLst>
          </p:cNvPr>
          <p:cNvGraphicFramePr>
            <a:graphicFrameLocks noGrp="1"/>
          </p:cNvGraphicFramePr>
          <p:nvPr>
            <p:extLst>
              <p:ext uri="{D42A27DB-BD31-4B8C-83A1-F6EECF244321}">
                <p14:modId xmlns:p14="http://schemas.microsoft.com/office/powerpoint/2010/main" val="147214951"/>
              </p:ext>
            </p:extLst>
          </p:nvPr>
        </p:nvGraphicFramePr>
        <p:xfrm>
          <a:off x="539556" y="966352"/>
          <a:ext cx="6912761" cy="1036320"/>
        </p:xfrm>
        <a:graphic>
          <a:graphicData uri="http://schemas.openxmlformats.org/drawingml/2006/table">
            <a:tbl>
              <a:tblPr firstRow="1" bandRow="1">
                <a:tableStyleId>{5C22544A-7EE6-4342-B048-85BDC9FD1C3A}</a:tableStyleId>
              </a:tblPr>
              <a:tblGrid>
                <a:gridCol w="3695930">
                  <a:extLst>
                    <a:ext uri="{9D8B030D-6E8A-4147-A177-3AD203B41FA5}">
                      <a16:colId xmlns:a16="http://schemas.microsoft.com/office/drawing/2014/main" val="1901158480"/>
                    </a:ext>
                  </a:extLst>
                </a:gridCol>
                <a:gridCol w="1574194">
                  <a:extLst>
                    <a:ext uri="{9D8B030D-6E8A-4147-A177-3AD203B41FA5}">
                      <a16:colId xmlns:a16="http://schemas.microsoft.com/office/drawing/2014/main" val="3991775665"/>
                    </a:ext>
                  </a:extLst>
                </a:gridCol>
                <a:gridCol w="1642637">
                  <a:extLst>
                    <a:ext uri="{9D8B030D-6E8A-4147-A177-3AD203B41FA5}">
                      <a16:colId xmlns:a16="http://schemas.microsoft.com/office/drawing/2014/main" val="3920933649"/>
                    </a:ext>
                  </a:extLst>
                </a:gridCol>
              </a:tblGrid>
              <a:tr h="315802">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100" b="1" dirty="0">
                          <a:solidFill>
                            <a:schemeClr val="tx1"/>
                          </a:solidFill>
                        </a:rPr>
                        <a:t>Přehled získaných dotací za rok 2018</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pPr marL="0" indent="0">
                        <a:buNone/>
                      </a:pPr>
                      <a:endParaRPr lang="cs-CZ" sz="1100" b="1"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lang="cs-CZ"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0054787"/>
                  </a:ext>
                </a:extLst>
              </a:tr>
              <a:tr h="272196">
                <a:tc>
                  <a:txBody>
                    <a:bodyPr/>
                    <a:lstStyle/>
                    <a:p>
                      <a:r>
                        <a:rPr lang="cs-CZ" sz="1100" b="1" dirty="0">
                          <a:solidFill>
                            <a:schemeClr val="tx1"/>
                          </a:solidFill>
                        </a:rPr>
                        <a:t>Název dotace</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r>
                        <a:rPr lang="cs-CZ" sz="1100" b="1" dirty="0">
                          <a:solidFill>
                            <a:schemeClr val="tx1"/>
                          </a:solidFill>
                        </a:rPr>
                        <a:t>Poskytovatel dotace</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indent="0">
                        <a:buNone/>
                      </a:pPr>
                      <a:r>
                        <a:rPr lang="cs-CZ" sz="1100" b="1" dirty="0"/>
                        <a:t>Částka dotace</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30530828"/>
                  </a:ext>
                </a:extLst>
              </a:tr>
              <a:tr h="448322">
                <a:tc>
                  <a:txBody>
                    <a:bodyPr/>
                    <a:lstStyle/>
                    <a:p>
                      <a:r>
                        <a:rPr lang="cs-CZ" sz="1100" dirty="0"/>
                        <a:t>Podpora činnosti a provozu oblastní organizace cestovního ruchu Pardubicko - Perníkové srdce Čech, z. s.</a:t>
                      </a:r>
                      <a:endParaRPr lang="cs-CZ" sz="110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r>
                        <a:rPr lang="cs-CZ" sz="1100" dirty="0"/>
                        <a:t>Pardubický kraj</a:t>
                      </a:r>
                      <a:endParaRPr lang="cs-CZ" sz="110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indent="0">
                        <a:buNone/>
                      </a:pPr>
                      <a:r>
                        <a:rPr lang="cs-CZ" sz="1100" dirty="0"/>
                        <a:t>400.000 Kč</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0988274"/>
                  </a:ext>
                </a:extLst>
              </a:tr>
            </a:tbl>
          </a:graphicData>
        </a:graphic>
      </p:graphicFrame>
      <p:pic>
        <p:nvPicPr>
          <p:cNvPr id="12" name="Obrázek 11">
            <a:extLst>
              <a:ext uri="{FF2B5EF4-FFF2-40B4-BE49-F238E27FC236}">
                <a16:creationId xmlns:a16="http://schemas.microsoft.com/office/drawing/2014/main" id="{9568696E-6A4E-40C3-8ACF-F9AA5E96284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452917"/>
            <a:ext cx="9144000" cy="1262062"/>
          </a:xfrm>
          <a:prstGeom prst="rect">
            <a:avLst/>
          </a:prstGeom>
        </p:spPr>
      </p:pic>
      <p:sp>
        <p:nvSpPr>
          <p:cNvPr id="8" name="Zástupný symbol pro číslo snímku 7">
            <a:extLst>
              <a:ext uri="{FF2B5EF4-FFF2-40B4-BE49-F238E27FC236}">
                <a16:creationId xmlns:a16="http://schemas.microsoft.com/office/drawing/2014/main" id="{002A9AFB-1D6D-4206-963B-A5D5D4A29CB4}"/>
              </a:ext>
            </a:extLst>
          </p:cNvPr>
          <p:cNvSpPr>
            <a:spLocks noGrp="1"/>
          </p:cNvSpPr>
          <p:nvPr>
            <p:ph type="sldNum" sz="quarter" idx="12"/>
          </p:nvPr>
        </p:nvSpPr>
        <p:spPr/>
        <p:txBody>
          <a:bodyPr/>
          <a:lstStyle/>
          <a:p>
            <a:fld id="{FE51FD68-B365-4D3E-8562-DDED07AE8115}" type="slidenum">
              <a:rPr lang="cs-CZ" smtClean="0"/>
              <a:t>13</a:t>
            </a:fld>
            <a:endParaRPr lang="cs-CZ"/>
          </a:p>
        </p:txBody>
      </p:sp>
    </p:spTree>
    <p:extLst>
      <p:ext uri="{BB962C8B-B14F-4D97-AF65-F5344CB8AC3E}">
        <p14:creationId xmlns:p14="http://schemas.microsoft.com/office/powerpoint/2010/main" val="956510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Nadpis 16"/>
          <p:cNvSpPr>
            <a:spLocks noGrp="1"/>
          </p:cNvSpPr>
          <p:nvPr>
            <p:ph type="title"/>
          </p:nvPr>
        </p:nvSpPr>
        <p:spPr>
          <a:xfrm>
            <a:off x="4644008" y="1052736"/>
            <a:ext cx="3960000" cy="5040000"/>
          </a:xfrm>
        </p:spPr>
        <p:txBody>
          <a:bodyPr lIns="0" tIns="0" rIns="0" bIns="0" anchor="t">
            <a:noAutofit/>
          </a:bodyPr>
          <a:lstStyle/>
          <a:p>
            <a:pPr algn="l"/>
            <a:br>
              <a:rPr lang="cs-CZ" sz="1200" dirty="0"/>
            </a:br>
            <a:br>
              <a:rPr lang="cs-CZ" sz="1200" dirty="0"/>
            </a:br>
            <a:endParaRPr lang="cs-CZ" sz="1200" b="1" dirty="0">
              <a:cs typeface="Arial" panose="020B0604020202020204" pitchFamily="34" charset="0"/>
            </a:endParaRPr>
          </a:p>
        </p:txBody>
      </p:sp>
      <p:sp>
        <p:nvSpPr>
          <p:cNvPr id="18" name="Zástupný symbol pro text 17"/>
          <p:cNvSpPr>
            <a:spLocks noGrp="1"/>
          </p:cNvSpPr>
          <p:nvPr>
            <p:ph type="body" idx="1"/>
          </p:nvPr>
        </p:nvSpPr>
        <p:spPr>
          <a:xfrm>
            <a:off x="539552" y="332656"/>
            <a:ext cx="6552728" cy="360082"/>
          </a:xfrm>
        </p:spPr>
        <p:txBody>
          <a:bodyPr lIns="0" tIns="0" rIns="0" bIns="0" anchor="b" anchorCtr="0">
            <a:normAutofit lnSpcReduction="10000"/>
          </a:bodyPr>
          <a:lstStyle/>
          <a:p>
            <a:r>
              <a:rPr lang="cs-CZ" b="0" dirty="0">
                <a:solidFill>
                  <a:srgbClr val="C5615F"/>
                </a:solidFill>
                <a:cs typeface="Arial" panose="020B0604020202020204" pitchFamily="34" charset="0"/>
              </a:rPr>
              <a:t>Finanční zpráva – rozvaha k 31. 12. 2018</a:t>
            </a:r>
          </a:p>
        </p:txBody>
      </p:sp>
      <p:pic>
        <p:nvPicPr>
          <p:cNvPr id="11" name="Zástupný symbol pro obsah 6"/>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7740352" y="116633"/>
            <a:ext cx="878913" cy="504056"/>
          </a:xfrm>
        </p:spPr>
      </p:pic>
      <p:cxnSp>
        <p:nvCxnSpPr>
          <p:cNvPr id="5" name="Přímá spojnice 4"/>
          <p:cNvCxnSpPr/>
          <p:nvPr/>
        </p:nvCxnSpPr>
        <p:spPr>
          <a:xfrm>
            <a:off x="7452320" y="0"/>
            <a:ext cx="0" cy="620688"/>
          </a:xfrm>
          <a:prstGeom prst="line">
            <a:avLst/>
          </a:prstGeom>
          <a:ln w="9525">
            <a:solidFill>
              <a:srgbClr val="E7017B"/>
            </a:solidFill>
          </a:ln>
        </p:spPr>
        <p:style>
          <a:lnRef idx="1">
            <a:schemeClr val="accent1"/>
          </a:lnRef>
          <a:fillRef idx="0">
            <a:schemeClr val="accent1"/>
          </a:fillRef>
          <a:effectRef idx="0">
            <a:schemeClr val="accent1"/>
          </a:effectRef>
          <a:fontRef idx="minor">
            <a:schemeClr val="tx1"/>
          </a:fontRef>
        </p:style>
      </p:cxnSp>
      <p:pic>
        <p:nvPicPr>
          <p:cNvPr id="7" name="Obrázek 6">
            <a:extLst>
              <a:ext uri="{FF2B5EF4-FFF2-40B4-BE49-F238E27FC236}">
                <a16:creationId xmlns:a16="http://schemas.microsoft.com/office/drawing/2014/main" id="{B8DFF11B-D61F-4901-B839-380CD09FDE2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452917"/>
            <a:ext cx="9144000" cy="1262062"/>
          </a:xfrm>
          <a:prstGeom prst="rect">
            <a:avLst/>
          </a:prstGeom>
        </p:spPr>
      </p:pic>
      <p:graphicFrame>
        <p:nvGraphicFramePr>
          <p:cNvPr id="9" name="Tabulka 8">
            <a:extLst>
              <a:ext uri="{FF2B5EF4-FFF2-40B4-BE49-F238E27FC236}">
                <a16:creationId xmlns:a16="http://schemas.microsoft.com/office/drawing/2014/main" id="{6FDD5B50-8EB5-4724-B564-B4C7D4905900}"/>
              </a:ext>
            </a:extLst>
          </p:cNvPr>
          <p:cNvGraphicFramePr>
            <a:graphicFrameLocks noGrp="1"/>
          </p:cNvGraphicFramePr>
          <p:nvPr>
            <p:extLst>
              <p:ext uri="{D42A27DB-BD31-4B8C-83A1-F6EECF244321}">
                <p14:modId xmlns:p14="http://schemas.microsoft.com/office/powerpoint/2010/main" val="3771743800"/>
              </p:ext>
            </p:extLst>
          </p:nvPr>
        </p:nvGraphicFramePr>
        <p:xfrm>
          <a:off x="539550" y="1052736"/>
          <a:ext cx="3096346" cy="1842512"/>
        </p:xfrm>
        <a:graphic>
          <a:graphicData uri="http://schemas.openxmlformats.org/drawingml/2006/table">
            <a:tbl>
              <a:tblPr firstRow="1" bandRow="1">
                <a:tableStyleId>{5C22544A-7EE6-4342-B048-85BDC9FD1C3A}</a:tableStyleId>
              </a:tblPr>
              <a:tblGrid>
                <a:gridCol w="2232250">
                  <a:extLst>
                    <a:ext uri="{9D8B030D-6E8A-4147-A177-3AD203B41FA5}">
                      <a16:colId xmlns:a16="http://schemas.microsoft.com/office/drawing/2014/main" val="3991775665"/>
                    </a:ext>
                  </a:extLst>
                </a:gridCol>
                <a:gridCol w="864096">
                  <a:extLst>
                    <a:ext uri="{9D8B030D-6E8A-4147-A177-3AD203B41FA5}">
                      <a16:colId xmlns:a16="http://schemas.microsoft.com/office/drawing/2014/main" val="1737994314"/>
                    </a:ext>
                  </a:extLst>
                </a:gridCol>
              </a:tblGrid>
              <a:tr h="257221">
                <a:tc>
                  <a:txBody>
                    <a:bodyPr/>
                    <a:lstStyle/>
                    <a:p>
                      <a:r>
                        <a:rPr lang="cs-CZ" sz="1100" dirty="0">
                          <a:solidFill>
                            <a:schemeClr val="tx1"/>
                          </a:solidFill>
                        </a:rPr>
                        <a:t>Aktiva</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indent="0">
                        <a:buNone/>
                      </a:pPr>
                      <a:r>
                        <a:rPr lang="cs-CZ" sz="1100" dirty="0">
                          <a:solidFill>
                            <a:schemeClr val="tx1"/>
                          </a:solidFill>
                        </a:rPr>
                        <a:t>Stav v Kč</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0988274"/>
                  </a:ext>
                </a:extLst>
              </a:tr>
              <a:tr h="214165">
                <a:tc>
                  <a:txBody>
                    <a:bodyPr/>
                    <a:lstStyle/>
                    <a:p>
                      <a:r>
                        <a:rPr lang="cs-CZ" sz="1100" dirty="0"/>
                        <a:t>Pokladna</a:t>
                      </a:r>
                      <a:endParaRPr lang="cs-CZ" sz="110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indent="0">
                        <a:buNone/>
                      </a:pPr>
                      <a:r>
                        <a:rPr lang="cs-CZ" sz="1100" dirty="0">
                          <a:solidFill>
                            <a:schemeClr val="tx1"/>
                          </a:solidFill>
                        </a:rPr>
                        <a:t>360</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9637755"/>
                  </a:ext>
                </a:extLst>
              </a:tr>
              <a:tr h="214165">
                <a:tc>
                  <a:txBody>
                    <a:bodyPr/>
                    <a:lstStyle/>
                    <a:p>
                      <a:r>
                        <a:rPr lang="cs-CZ" sz="1100" dirty="0">
                          <a:solidFill>
                            <a:schemeClr val="tx1"/>
                          </a:solidFill>
                        </a:rPr>
                        <a:t>Ceniny</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indent="0">
                        <a:buNone/>
                      </a:pPr>
                      <a:r>
                        <a:rPr lang="cs-CZ" sz="1100" dirty="0">
                          <a:solidFill>
                            <a:schemeClr val="tx1"/>
                          </a:solidFill>
                        </a:rPr>
                        <a:t>1120</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827266"/>
                  </a:ext>
                </a:extLst>
              </a:tr>
              <a:tr h="256244">
                <a:tc>
                  <a:txBody>
                    <a:bodyPr/>
                    <a:lstStyle/>
                    <a:p>
                      <a:r>
                        <a:rPr lang="cs-CZ" sz="1100" dirty="0"/>
                        <a:t>Bankovní účty</a:t>
                      </a:r>
                      <a:endParaRPr lang="cs-CZ" sz="110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indent="0">
                        <a:buNone/>
                      </a:pPr>
                      <a:r>
                        <a:rPr lang="cs-CZ" sz="1100" dirty="0"/>
                        <a:t> 143.895,02</a:t>
                      </a:r>
                      <a:endParaRPr lang="cs-CZ" sz="110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28602804"/>
                  </a:ext>
                </a:extLst>
              </a:tr>
              <a:tr h="0">
                <a:tc>
                  <a:txBody>
                    <a:bodyPr/>
                    <a:lstStyle/>
                    <a:p>
                      <a:r>
                        <a:rPr lang="cs-CZ" sz="1100" dirty="0"/>
                        <a:t>Poskytnuté provozní zálohy </a:t>
                      </a:r>
                      <a:endParaRPr lang="cs-CZ" sz="110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indent="0">
                        <a:buNone/>
                      </a:pPr>
                      <a:r>
                        <a:rPr lang="cs-CZ" sz="1100" dirty="0">
                          <a:solidFill>
                            <a:schemeClr val="tx1"/>
                          </a:solidFill>
                        </a:rPr>
                        <a:t>6.750</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2907112"/>
                  </a:ext>
                </a:extLst>
              </a:tr>
              <a:tr h="288032">
                <a:tc>
                  <a:txBody>
                    <a:bodyPr/>
                    <a:lstStyle/>
                    <a:p>
                      <a:r>
                        <a:rPr lang="cs-CZ" sz="1100" dirty="0"/>
                        <a:t>Náklady příštích období </a:t>
                      </a:r>
                      <a:endParaRPr lang="cs-CZ" sz="110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100" dirty="0">
                          <a:solidFill>
                            <a:schemeClr val="tx1"/>
                          </a:solidFill>
                        </a:rPr>
                        <a:t>2.963,93</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39255907"/>
                  </a:ext>
                </a:extLst>
              </a:tr>
              <a:tr h="256244">
                <a:tc>
                  <a:txBody>
                    <a:bodyPr/>
                    <a:lstStyle/>
                    <a:p>
                      <a:r>
                        <a:rPr lang="cs-CZ" sz="1100" b="1" dirty="0">
                          <a:solidFill>
                            <a:schemeClr val="tx1"/>
                          </a:solidFill>
                        </a:rPr>
                        <a:t>Aktiva celkem</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100" b="1" dirty="0">
                          <a:solidFill>
                            <a:schemeClr val="tx1"/>
                          </a:solidFill>
                        </a:rPr>
                        <a:t>155.088,95</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12701955"/>
                  </a:ext>
                </a:extLst>
              </a:tr>
            </a:tbl>
          </a:graphicData>
        </a:graphic>
      </p:graphicFrame>
      <p:graphicFrame>
        <p:nvGraphicFramePr>
          <p:cNvPr id="10" name="Tabulka 9">
            <a:extLst>
              <a:ext uri="{FF2B5EF4-FFF2-40B4-BE49-F238E27FC236}">
                <a16:creationId xmlns:a16="http://schemas.microsoft.com/office/drawing/2014/main" id="{77B340D0-6583-4B2A-AA61-662FCD31E72B}"/>
              </a:ext>
            </a:extLst>
          </p:cNvPr>
          <p:cNvGraphicFramePr>
            <a:graphicFrameLocks noGrp="1"/>
          </p:cNvGraphicFramePr>
          <p:nvPr>
            <p:extLst>
              <p:ext uri="{D42A27DB-BD31-4B8C-83A1-F6EECF244321}">
                <p14:modId xmlns:p14="http://schemas.microsoft.com/office/powerpoint/2010/main" val="4066457010"/>
              </p:ext>
            </p:extLst>
          </p:nvPr>
        </p:nvGraphicFramePr>
        <p:xfrm>
          <a:off x="3851920" y="1052735"/>
          <a:ext cx="3600400" cy="2315347"/>
        </p:xfrm>
        <a:graphic>
          <a:graphicData uri="http://schemas.openxmlformats.org/drawingml/2006/table">
            <a:tbl>
              <a:tblPr firstRow="1" bandRow="1">
                <a:tableStyleId>{5C22544A-7EE6-4342-B048-85BDC9FD1C3A}</a:tableStyleId>
              </a:tblPr>
              <a:tblGrid>
                <a:gridCol w="2593825">
                  <a:extLst>
                    <a:ext uri="{9D8B030D-6E8A-4147-A177-3AD203B41FA5}">
                      <a16:colId xmlns:a16="http://schemas.microsoft.com/office/drawing/2014/main" val="3991775665"/>
                    </a:ext>
                  </a:extLst>
                </a:gridCol>
                <a:gridCol w="1006575">
                  <a:extLst>
                    <a:ext uri="{9D8B030D-6E8A-4147-A177-3AD203B41FA5}">
                      <a16:colId xmlns:a16="http://schemas.microsoft.com/office/drawing/2014/main" val="1737994314"/>
                    </a:ext>
                  </a:extLst>
                </a:gridCol>
              </a:tblGrid>
              <a:tr h="261695">
                <a:tc>
                  <a:txBody>
                    <a:bodyPr/>
                    <a:lstStyle/>
                    <a:p>
                      <a:r>
                        <a:rPr lang="cs-CZ" sz="1100" dirty="0">
                          <a:solidFill>
                            <a:schemeClr val="tx1"/>
                          </a:solidFill>
                        </a:rPr>
                        <a:t>Pasiva</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indent="0">
                        <a:buNone/>
                      </a:pPr>
                      <a:r>
                        <a:rPr lang="cs-CZ" sz="1100" dirty="0">
                          <a:solidFill>
                            <a:schemeClr val="tx1"/>
                          </a:solidFill>
                        </a:rPr>
                        <a:t>Stav v Kč</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0988274"/>
                  </a:ext>
                </a:extLst>
              </a:tr>
              <a:tr h="263914">
                <a:tc>
                  <a:txBody>
                    <a:bodyPr/>
                    <a:lstStyle/>
                    <a:p>
                      <a:r>
                        <a:rPr lang="cs-CZ" sz="1100" dirty="0"/>
                        <a:t>Dodavatelé</a:t>
                      </a:r>
                      <a:endParaRPr lang="cs-CZ" sz="110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indent="0">
                        <a:buNone/>
                      </a:pPr>
                      <a:r>
                        <a:rPr lang="cs-CZ" sz="1100" dirty="0">
                          <a:solidFill>
                            <a:schemeClr val="tx1"/>
                          </a:solidFill>
                        </a:rPr>
                        <a:t>563,57</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19969482"/>
                  </a:ext>
                </a:extLst>
              </a:tr>
              <a:tr h="194222">
                <a:tc>
                  <a:txBody>
                    <a:bodyPr/>
                    <a:lstStyle/>
                    <a:p>
                      <a:r>
                        <a:rPr lang="cs-CZ" sz="1100" dirty="0"/>
                        <a:t>Zaměstnanci</a:t>
                      </a:r>
                      <a:endParaRPr lang="cs-CZ" sz="110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100" dirty="0">
                          <a:solidFill>
                            <a:schemeClr val="tx1"/>
                          </a:solidFill>
                        </a:rPr>
                        <a:t>40.098</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73377310"/>
                  </a:ext>
                </a:extLst>
              </a:tr>
              <a:tr h="263914">
                <a:tc>
                  <a:txBody>
                    <a:bodyPr/>
                    <a:lstStyle/>
                    <a:p>
                      <a:r>
                        <a:rPr lang="cs-CZ" sz="1100" dirty="0"/>
                        <a:t>Zúčtování s institucemi sociálního zabezpečení a zdravotního pojištění</a:t>
                      </a:r>
                      <a:endParaRPr lang="cs-CZ" sz="110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indent="0">
                        <a:buNone/>
                      </a:pPr>
                      <a:r>
                        <a:rPr lang="cs-CZ" sz="1100" dirty="0">
                          <a:solidFill>
                            <a:schemeClr val="tx1"/>
                          </a:solidFill>
                        </a:rPr>
                        <a:t>23.962</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2907112"/>
                  </a:ext>
                </a:extLst>
              </a:tr>
              <a:tr h="300832">
                <a:tc>
                  <a:txBody>
                    <a:bodyPr/>
                    <a:lstStyle/>
                    <a:p>
                      <a:r>
                        <a:rPr lang="cs-CZ" sz="1100" dirty="0"/>
                        <a:t>Ostatní přímé daně</a:t>
                      </a:r>
                      <a:endParaRPr lang="cs-CZ" sz="110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100" dirty="0">
                          <a:solidFill>
                            <a:schemeClr val="tx1"/>
                          </a:solidFill>
                        </a:rPr>
                        <a:t>6.570</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39255907"/>
                  </a:ext>
                </a:extLst>
              </a:tr>
              <a:tr h="216024">
                <a:tc>
                  <a:txBody>
                    <a:bodyPr/>
                    <a:lstStyle/>
                    <a:p>
                      <a:r>
                        <a:rPr lang="cs-CZ" sz="1100" dirty="0"/>
                        <a:t>Dohadné účty pasivní </a:t>
                      </a:r>
                      <a:endParaRPr lang="cs-CZ" sz="110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100" dirty="0">
                          <a:solidFill>
                            <a:schemeClr val="tx1"/>
                          </a:solidFill>
                        </a:rPr>
                        <a:t>17.352,69</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78299600"/>
                  </a:ext>
                </a:extLst>
              </a:tr>
              <a:tr h="216024">
                <a:tc>
                  <a:txBody>
                    <a:bodyPr/>
                    <a:lstStyle/>
                    <a:p>
                      <a:r>
                        <a:rPr lang="cs-CZ" sz="1100" kern="1200" dirty="0">
                          <a:solidFill>
                            <a:schemeClr val="dk1"/>
                          </a:solidFill>
                          <a:latin typeface="+mn-lt"/>
                          <a:ea typeface="+mn-ea"/>
                          <a:cs typeface="+mn-cs"/>
                        </a:rPr>
                        <a:t>Fondy</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100" kern="1200" dirty="0">
                          <a:solidFill>
                            <a:schemeClr val="dk1"/>
                          </a:solidFill>
                          <a:latin typeface="+mn-lt"/>
                          <a:ea typeface="+mn-ea"/>
                          <a:cs typeface="+mn-cs"/>
                        </a:rPr>
                        <a:t>233.483,70</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064314"/>
                  </a:ext>
                </a:extLst>
              </a:tr>
              <a:tr h="284946">
                <a:tc>
                  <a:txBody>
                    <a:bodyPr/>
                    <a:lstStyle/>
                    <a:p>
                      <a:r>
                        <a:rPr lang="cs-CZ" sz="1100" b="1" dirty="0">
                          <a:solidFill>
                            <a:schemeClr val="tx1"/>
                          </a:solidFill>
                        </a:rPr>
                        <a:t>Pasiva celkem</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100" b="1" kern="1200" dirty="0">
                          <a:solidFill>
                            <a:schemeClr val="dk1"/>
                          </a:solidFill>
                          <a:latin typeface="+mn-lt"/>
                          <a:ea typeface="+mn-ea"/>
                          <a:cs typeface="+mn-cs"/>
                        </a:rPr>
                        <a:t>322.029,96</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12701955"/>
                  </a:ext>
                </a:extLst>
              </a:tr>
            </a:tbl>
          </a:graphicData>
        </a:graphic>
      </p:graphicFrame>
      <p:sp>
        <p:nvSpPr>
          <p:cNvPr id="8" name="Zástupný symbol pro číslo snímku 7">
            <a:extLst>
              <a:ext uri="{FF2B5EF4-FFF2-40B4-BE49-F238E27FC236}">
                <a16:creationId xmlns:a16="http://schemas.microsoft.com/office/drawing/2014/main" id="{B7CC8871-3CFB-4B84-B175-363841810F9A}"/>
              </a:ext>
            </a:extLst>
          </p:cNvPr>
          <p:cNvSpPr>
            <a:spLocks noGrp="1"/>
          </p:cNvSpPr>
          <p:nvPr>
            <p:ph type="sldNum" sz="quarter" idx="12"/>
          </p:nvPr>
        </p:nvSpPr>
        <p:spPr/>
        <p:txBody>
          <a:bodyPr/>
          <a:lstStyle/>
          <a:p>
            <a:fld id="{FE51FD68-B365-4D3E-8562-DDED07AE8115}" type="slidenum">
              <a:rPr lang="cs-CZ" smtClean="0"/>
              <a:t>14</a:t>
            </a:fld>
            <a:endParaRPr lang="cs-CZ"/>
          </a:p>
        </p:txBody>
      </p:sp>
    </p:spTree>
    <p:extLst>
      <p:ext uri="{BB962C8B-B14F-4D97-AF65-F5344CB8AC3E}">
        <p14:creationId xmlns:p14="http://schemas.microsoft.com/office/powerpoint/2010/main" val="213809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Nadpis 16"/>
          <p:cNvSpPr>
            <a:spLocks noGrp="1"/>
          </p:cNvSpPr>
          <p:nvPr>
            <p:ph type="title"/>
          </p:nvPr>
        </p:nvSpPr>
        <p:spPr>
          <a:xfrm>
            <a:off x="4644008" y="1268760"/>
            <a:ext cx="3960000" cy="4823976"/>
          </a:xfrm>
        </p:spPr>
        <p:txBody>
          <a:bodyPr lIns="0" tIns="0" rIns="0" bIns="0" anchor="t">
            <a:noAutofit/>
          </a:bodyPr>
          <a:lstStyle/>
          <a:p>
            <a:pPr algn="l">
              <a:spcBef>
                <a:spcPts val="0"/>
              </a:spcBef>
            </a:pPr>
            <a:r>
              <a:rPr lang="cs-CZ" sz="1050" b="1" dirty="0"/>
              <a:t>Náklady</a:t>
            </a:r>
            <a:br>
              <a:rPr lang="cs-CZ" sz="1000" b="1" dirty="0"/>
            </a:br>
            <a:br>
              <a:rPr lang="cs-CZ" sz="1000" b="1" dirty="0"/>
            </a:br>
            <a:r>
              <a:rPr lang="cs-CZ" sz="1000" b="1" dirty="0" err="1"/>
              <a:t>Náklady</a:t>
            </a:r>
            <a:r>
              <a:rPr lang="cs-CZ" sz="1000" b="1" dirty="0"/>
              <a:t> za spotřebu materiálu</a:t>
            </a:r>
            <a:r>
              <a:rPr lang="cs-CZ" sz="1000" dirty="0"/>
              <a:t> zahrnují zejména pořízení DHM do 1.000 Kč, pořízení DHIM do 3.000 Kč, pořízení DHIM do 40.000 Kč, výrobu propagačních materiálů a kancelářský materiál.</a:t>
            </a:r>
            <a:br>
              <a:rPr lang="cs-CZ" sz="1000" dirty="0"/>
            </a:br>
            <a:r>
              <a:rPr lang="cs-CZ" sz="1000" b="1" dirty="0"/>
              <a:t>Náklady na spotřebu energie </a:t>
            </a:r>
            <a:r>
              <a:rPr lang="cs-CZ" sz="1000" dirty="0"/>
              <a:t>zahrnují energie spojené s nájmem kanceláře.</a:t>
            </a:r>
            <a:br>
              <a:rPr lang="cs-CZ" sz="1000" dirty="0"/>
            </a:br>
            <a:r>
              <a:rPr lang="cs-CZ" sz="1000" b="1" dirty="0"/>
              <a:t>Cestovné</a:t>
            </a:r>
            <a:r>
              <a:rPr lang="cs-CZ" sz="1000" dirty="0"/>
              <a:t> zahrnuje náklady na cestovné – cesty po oblasti Pardubicko zaměstnankyněmi spolku, cesty v rámci ČR – veletrhy, prezentační akce a školení zaměstnankyň spolku.</a:t>
            </a:r>
            <a:br>
              <a:rPr lang="cs-CZ" sz="1000" dirty="0"/>
            </a:br>
            <a:r>
              <a:rPr lang="cs-CZ" sz="1000" b="1" dirty="0"/>
              <a:t>Náklady na reprezentaci </a:t>
            </a:r>
            <a:r>
              <a:rPr lang="cs-CZ" sz="1000" dirty="0"/>
              <a:t>zahrnují náklady na občerstvení v rámci akcí, setkání, seminářů a jednání.</a:t>
            </a:r>
            <a:br>
              <a:rPr lang="cs-CZ" sz="1000" dirty="0"/>
            </a:br>
            <a:r>
              <a:rPr lang="cs-CZ" sz="1000" b="1" dirty="0"/>
              <a:t>Ostatní služby</a:t>
            </a:r>
            <a:r>
              <a:rPr lang="cs-CZ" sz="1000" dirty="0"/>
              <a:t> zahrnují nájemné, odpady, poštovné, telefonní poplatky, náklady na pořízení nehmotného DM, náklady na semináře, náklady na překlady a korektury, náklady na ekonomické služby náklady na pořízení fotografií a videí, tvorbu internetových stránek, výrobu tiskových materiálů.</a:t>
            </a:r>
            <a:br>
              <a:rPr lang="cs-CZ" sz="1000" dirty="0"/>
            </a:br>
            <a:r>
              <a:rPr lang="cs-CZ" sz="1000" b="1" dirty="0"/>
              <a:t>Mzdové náklady </a:t>
            </a:r>
            <a:r>
              <a:rPr lang="cs-CZ" sz="1000" dirty="0"/>
              <a:t>zahrnují mzdy zaměstnankyň.</a:t>
            </a:r>
            <a:br>
              <a:rPr lang="cs-CZ" sz="1000" dirty="0"/>
            </a:br>
            <a:r>
              <a:rPr lang="cs-CZ" sz="1000" b="1" dirty="0"/>
              <a:t>Zákonné sociální pojištění </a:t>
            </a:r>
            <a:r>
              <a:rPr lang="cs-CZ" sz="1000" dirty="0"/>
              <a:t>zahrnuje sociální a zdravotní pojištění zaměstnankyň.</a:t>
            </a:r>
            <a:br>
              <a:rPr lang="cs-CZ" sz="1000" dirty="0"/>
            </a:br>
            <a:r>
              <a:rPr lang="cs-CZ" sz="1000" b="1" dirty="0"/>
              <a:t>Jiné ostatní náklady </a:t>
            </a:r>
            <a:r>
              <a:rPr lang="cs-CZ" sz="1000" dirty="0"/>
              <a:t>zahrnují bankovní poplatky, zákonné pojištění odpovědnosti, zaokrouhlení.</a:t>
            </a:r>
            <a:br>
              <a:rPr lang="cs-CZ" sz="1200" dirty="0"/>
            </a:br>
            <a:br>
              <a:rPr lang="cs-CZ" sz="1200" dirty="0"/>
            </a:br>
            <a:br>
              <a:rPr lang="cs-CZ" sz="1200" dirty="0"/>
            </a:br>
            <a:br>
              <a:rPr lang="cs-CZ" sz="1200" dirty="0"/>
            </a:br>
            <a:br>
              <a:rPr lang="cs-CZ" sz="1400" dirty="0"/>
            </a:br>
            <a:br>
              <a:rPr lang="cs-CZ" sz="1200" dirty="0"/>
            </a:br>
            <a:br>
              <a:rPr lang="cs-CZ" sz="1200" dirty="0"/>
            </a:br>
            <a:br>
              <a:rPr lang="cs-CZ" sz="1200" dirty="0"/>
            </a:br>
            <a:endParaRPr lang="cs-CZ" sz="1200" b="1" dirty="0">
              <a:cs typeface="Arial" panose="020B0604020202020204" pitchFamily="34" charset="0"/>
            </a:endParaRPr>
          </a:p>
        </p:txBody>
      </p:sp>
      <p:sp>
        <p:nvSpPr>
          <p:cNvPr id="19" name="Zástupný symbol pro obsah 18"/>
          <p:cNvSpPr>
            <a:spLocks noGrp="1"/>
          </p:cNvSpPr>
          <p:nvPr>
            <p:ph sz="half" idx="2"/>
          </p:nvPr>
        </p:nvSpPr>
        <p:spPr>
          <a:xfrm>
            <a:off x="539550" y="1268718"/>
            <a:ext cx="3960000" cy="4824018"/>
          </a:xfrm>
        </p:spPr>
        <p:txBody>
          <a:bodyPr lIns="0" tIns="0" rIns="0" bIns="0" anchor="t" anchorCtr="0">
            <a:noAutofit/>
          </a:bodyPr>
          <a:lstStyle/>
          <a:p>
            <a:pPr marL="0" indent="0">
              <a:spcBef>
                <a:spcPts val="0"/>
              </a:spcBef>
              <a:buNone/>
            </a:pPr>
            <a:r>
              <a:rPr lang="cs-CZ" sz="1050" b="1" dirty="0"/>
              <a:t>Výnosy</a:t>
            </a:r>
          </a:p>
          <a:p>
            <a:pPr marL="0" indent="0">
              <a:spcBef>
                <a:spcPts val="0"/>
              </a:spcBef>
              <a:buNone/>
            </a:pPr>
            <a:endParaRPr lang="cs-CZ" sz="1000" dirty="0"/>
          </a:p>
          <a:p>
            <a:pPr marL="0" indent="0">
              <a:spcBef>
                <a:spcPts val="0"/>
              </a:spcBef>
              <a:buNone/>
            </a:pPr>
            <a:r>
              <a:rPr lang="cs-CZ" sz="1000" dirty="0"/>
              <a:t>Výnosy zahrnují dotaci na provoz OOCR z Pardubického kraje ve výši 400.000 Kč - dotace byla zcela a bez zůstatku vyčerpána.</a:t>
            </a:r>
          </a:p>
          <a:p>
            <a:pPr marL="0" indent="0">
              <a:spcBef>
                <a:spcPts val="0"/>
              </a:spcBef>
              <a:buNone/>
            </a:pPr>
            <a:r>
              <a:rPr lang="cs-CZ" sz="1000" dirty="0"/>
              <a:t>Výnosy jsou dále tvořeny finančním zůstatkem za rok 2017 ve výši 91.265,75 Kč a přeplatky ze záloh za energie ve výši 3.058 Kč. </a:t>
            </a:r>
          </a:p>
          <a:p>
            <a:pPr marL="0" indent="0">
              <a:spcBef>
                <a:spcPts val="0"/>
              </a:spcBef>
              <a:buNone/>
            </a:pPr>
            <a:r>
              <a:rPr lang="cs-CZ" sz="1000" dirty="0"/>
              <a:t>Výnosy jsou tvořeny také poplatky za prodejní místo v rámci Festivalu chutí, vůní a řemesel, který byl pořádán spolkem Pardubicko – Perníkové srdce Čech, ve výši 13.300 Kč</a:t>
            </a:r>
            <a:br>
              <a:rPr lang="cs-CZ" sz="1000" dirty="0"/>
            </a:br>
            <a:r>
              <a:rPr lang="cs-CZ" sz="1000" b="1" dirty="0"/>
              <a:t>Výnosy jsou z největší části tvořeny členskými příspěvky:</a:t>
            </a:r>
          </a:p>
          <a:p>
            <a:pPr marL="0" indent="0">
              <a:spcBef>
                <a:spcPts val="0"/>
              </a:spcBef>
              <a:buNone/>
            </a:pPr>
            <a:r>
              <a:rPr lang="cs-CZ" sz="1000" dirty="0"/>
              <a:t>Statutární město Pardubice ve výši 1.240.000 Kč</a:t>
            </a:r>
          </a:p>
          <a:p>
            <a:pPr marL="0" indent="0">
              <a:spcBef>
                <a:spcPts val="0"/>
              </a:spcBef>
              <a:buNone/>
            </a:pPr>
            <a:r>
              <a:rPr lang="cs-CZ" sz="1000" dirty="0"/>
              <a:t>MAS Region Kunětické hory, z. s. ve výši 5.000 Kč</a:t>
            </a:r>
          </a:p>
          <a:p>
            <a:pPr marL="0" indent="0">
              <a:spcBef>
                <a:spcPts val="0"/>
              </a:spcBef>
              <a:buNone/>
            </a:pPr>
            <a:r>
              <a:rPr lang="cs-CZ" sz="1000" dirty="0"/>
              <a:t>MAS Bohdanečsko, z. s. ve výši 5.000 Kč</a:t>
            </a:r>
          </a:p>
          <a:p>
            <a:pPr marL="0" indent="0">
              <a:spcBef>
                <a:spcPts val="0"/>
              </a:spcBef>
              <a:buNone/>
            </a:pPr>
            <a:r>
              <a:rPr lang="cs-CZ" sz="1000" dirty="0"/>
              <a:t>MAS </a:t>
            </a:r>
            <a:r>
              <a:rPr lang="cs-CZ" sz="1000" dirty="0" err="1"/>
              <a:t>Holicko</a:t>
            </a:r>
            <a:r>
              <a:rPr lang="cs-CZ" sz="1000" dirty="0"/>
              <a:t>, o.p.s. ve výši 5.000 Kč</a:t>
            </a:r>
          </a:p>
          <a:p>
            <a:pPr marL="0" indent="0">
              <a:spcBef>
                <a:spcPts val="0"/>
              </a:spcBef>
              <a:buNone/>
            </a:pPr>
            <a:r>
              <a:rPr lang="cs-CZ" sz="1000" dirty="0"/>
              <a:t>MAS Železnohorský region, z. s. ve výši 5.000 Kč</a:t>
            </a:r>
          </a:p>
          <a:p>
            <a:pPr marL="0" indent="0">
              <a:spcBef>
                <a:spcPts val="0"/>
              </a:spcBef>
              <a:buNone/>
            </a:pPr>
            <a:r>
              <a:rPr lang="it-IT" sz="1000" dirty="0"/>
              <a:t>Barocco sempre giovane o. p. s.</a:t>
            </a:r>
            <a:r>
              <a:rPr lang="cs-CZ" sz="1000" dirty="0"/>
              <a:t> ve výši 2.000 Kč</a:t>
            </a:r>
            <a:br>
              <a:rPr lang="cs-CZ" sz="1000" dirty="0"/>
            </a:br>
            <a:r>
              <a:rPr lang="cs-CZ" sz="1000" dirty="0"/>
              <a:t>Dostihový spolek a.s. ve výši 10.000 Kč</a:t>
            </a:r>
            <a:br>
              <a:rPr lang="cs-CZ" sz="1000" dirty="0"/>
            </a:br>
            <a:r>
              <a:rPr lang="cs-CZ" sz="1000" dirty="0"/>
              <a:t>Hotel Arnošt s.r.o. ve výši 10.000 Kč</a:t>
            </a:r>
            <a:br>
              <a:rPr lang="cs-CZ" sz="1000" dirty="0"/>
            </a:br>
            <a:r>
              <a:rPr lang="cs-CZ" sz="1000" dirty="0"/>
              <a:t>Hotel TRIM s.r.o. ve výši 10.000 Kč</a:t>
            </a:r>
            <a:br>
              <a:rPr lang="cs-CZ" sz="1000" dirty="0"/>
            </a:br>
            <a:r>
              <a:rPr lang="cs-CZ" sz="1000" dirty="0" err="1"/>
              <a:t>Lokus</a:t>
            </a:r>
            <a:r>
              <a:rPr lang="cs-CZ" sz="1000" dirty="0"/>
              <a:t> Pardubice s.r.o. ve výši 10.000 Kč</a:t>
            </a:r>
            <a:br>
              <a:rPr lang="cs-CZ" sz="1000" dirty="0"/>
            </a:br>
            <a:r>
              <a:rPr lang="cs-CZ" sz="1000" dirty="0"/>
              <a:t>Pardubický pivovar a.s. ve výši 20.000 Kč</a:t>
            </a:r>
            <a:br>
              <a:rPr lang="cs-CZ" sz="1000" dirty="0"/>
            </a:br>
            <a:r>
              <a:rPr lang="cs-CZ" sz="1000" dirty="0"/>
              <a:t>Pardubický klub kouzel a magie z. s. ve výši 2.000 Kč</a:t>
            </a:r>
            <a:br>
              <a:rPr lang="cs-CZ" sz="1000" dirty="0"/>
            </a:br>
            <a:r>
              <a:rPr lang="cs-CZ" sz="1000" dirty="0"/>
              <a:t>RETROMĚSTEČKO s.r.o. ve výši 10.000 Kč</a:t>
            </a:r>
            <a:br>
              <a:rPr lang="cs-CZ" sz="1000" dirty="0"/>
            </a:br>
            <a:r>
              <a:rPr lang="cs-CZ" sz="1000" dirty="0"/>
              <a:t>Sport </a:t>
            </a:r>
            <a:r>
              <a:rPr lang="cs-CZ" sz="1000" dirty="0" err="1"/>
              <a:t>Motion</a:t>
            </a:r>
            <a:r>
              <a:rPr lang="cs-CZ" sz="1000" dirty="0"/>
              <a:t> s.r.o. ve výši 10.000 Kč</a:t>
            </a:r>
            <a:br>
              <a:rPr lang="cs-CZ" sz="1000" dirty="0"/>
            </a:br>
            <a:r>
              <a:rPr lang="cs-CZ" sz="1000" dirty="0"/>
              <a:t>Městys Choltice ve výši 5.000 Kč</a:t>
            </a:r>
            <a:br>
              <a:rPr lang="cs-CZ" sz="1050" dirty="0"/>
            </a:br>
            <a:endParaRPr lang="cs-CZ" sz="1050" dirty="0"/>
          </a:p>
          <a:p>
            <a:pPr marL="0" indent="0">
              <a:spcBef>
                <a:spcPts val="0"/>
              </a:spcBef>
              <a:buNone/>
            </a:pPr>
            <a:endParaRPr lang="cs-CZ" sz="1200" dirty="0"/>
          </a:p>
          <a:p>
            <a:pPr marL="0" indent="0">
              <a:spcBef>
                <a:spcPts val="0"/>
              </a:spcBef>
              <a:buNone/>
            </a:pPr>
            <a:br>
              <a:rPr lang="cs-CZ" sz="1200" dirty="0"/>
            </a:br>
            <a:endParaRPr lang="cs-CZ" sz="1400" b="1" dirty="0"/>
          </a:p>
        </p:txBody>
      </p:sp>
      <p:sp>
        <p:nvSpPr>
          <p:cNvPr id="18" name="Zástupný symbol pro text 17"/>
          <p:cNvSpPr>
            <a:spLocks noGrp="1"/>
          </p:cNvSpPr>
          <p:nvPr>
            <p:ph type="body" idx="1"/>
          </p:nvPr>
        </p:nvSpPr>
        <p:spPr>
          <a:xfrm>
            <a:off x="539552" y="332656"/>
            <a:ext cx="6552728" cy="360082"/>
          </a:xfrm>
        </p:spPr>
        <p:txBody>
          <a:bodyPr lIns="0" tIns="0" rIns="0" bIns="0" anchor="b" anchorCtr="0">
            <a:normAutofit lnSpcReduction="10000"/>
          </a:bodyPr>
          <a:lstStyle/>
          <a:p>
            <a:r>
              <a:rPr lang="cs-CZ" b="0" dirty="0">
                <a:solidFill>
                  <a:srgbClr val="C5615F"/>
                </a:solidFill>
                <a:cs typeface="Arial" panose="020B0604020202020204" pitchFamily="34" charset="0"/>
              </a:rPr>
              <a:t>Finanční zpráva - </a:t>
            </a:r>
            <a:r>
              <a:rPr lang="cs-CZ" sz="1600" b="0" dirty="0">
                <a:solidFill>
                  <a:srgbClr val="C5615F"/>
                </a:solidFill>
                <a:cs typeface="Arial" panose="020B0604020202020204" pitchFamily="34" charset="0"/>
              </a:rPr>
              <a:t>komentář k hospodářskému výsledku</a:t>
            </a:r>
            <a:endParaRPr lang="cs-CZ" b="0" dirty="0">
              <a:solidFill>
                <a:srgbClr val="C5615F"/>
              </a:solidFill>
              <a:cs typeface="Arial" panose="020B0604020202020204" pitchFamily="34" charset="0"/>
            </a:endParaRPr>
          </a:p>
        </p:txBody>
      </p:sp>
      <p:pic>
        <p:nvPicPr>
          <p:cNvPr id="11" name="Zástupný symbol pro obsah 6"/>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7740352" y="116633"/>
            <a:ext cx="878913" cy="504056"/>
          </a:xfrm>
        </p:spPr>
      </p:pic>
      <p:cxnSp>
        <p:nvCxnSpPr>
          <p:cNvPr id="5" name="Přímá spojnice 4"/>
          <p:cNvCxnSpPr/>
          <p:nvPr/>
        </p:nvCxnSpPr>
        <p:spPr>
          <a:xfrm>
            <a:off x="7452320" y="0"/>
            <a:ext cx="0" cy="620688"/>
          </a:xfrm>
          <a:prstGeom prst="line">
            <a:avLst/>
          </a:prstGeom>
          <a:ln w="9525">
            <a:solidFill>
              <a:srgbClr val="E7017B"/>
            </a:solidFill>
          </a:ln>
        </p:spPr>
        <p:style>
          <a:lnRef idx="1">
            <a:schemeClr val="accent1"/>
          </a:lnRef>
          <a:fillRef idx="0">
            <a:schemeClr val="accent1"/>
          </a:fillRef>
          <a:effectRef idx="0">
            <a:schemeClr val="accent1"/>
          </a:effectRef>
          <a:fontRef idx="minor">
            <a:schemeClr val="tx1"/>
          </a:fontRef>
        </p:style>
      </p:cxnSp>
      <p:pic>
        <p:nvPicPr>
          <p:cNvPr id="7" name="Obrázek 6">
            <a:extLst>
              <a:ext uri="{FF2B5EF4-FFF2-40B4-BE49-F238E27FC236}">
                <a16:creationId xmlns:a16="http://schemas.microsoft.com/office/drawing/2014/main" id="{AF20992A-5E0A-40F0-995B-E0D9C901D7E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452917"/>
            <a:ext cx="9144000" cy="1262062"/>
          </a:xfrm>
          <a:prstGeom prst="rect">
            <a:avLst/>
          </a:prstGeom>
        </p:spPr>
      </p:pic>
      <p:sp>
        <p:nvSpPr>
          <p:cNvPr id="8" name="Zástupný symbol pro číslo snímku 7">
            <a:extLst>
              <a:ext uri="{FF2B5EF4-FFF2-40B4-BE49-F238E27FC236}">
                <a16:creationId xmlns:a16="http://schemas.microsoft.com/office/drawing/2014/main" id="{BECA2372-7BF5-4489-80DD-08147BC8A8FA}"/>
              </a:ext>
            </a:extLst>
          </p:cNvPr>
          <p:cNvSpPr>
            <a:spLocks noGrp="1"/>
          </p:cNvSpPr>
          <p:nvPr>
            <p:ph type="sldNum" sz="quarter" idx="12"/>
          </p:nvPr>
        </p:nvSpPr>
        <p:spPr/>
        <p:txBody>
          <a:bodyPr/>
          <a:lstStyle/>
          <a:p>
            <a:fld id="{FE51FD68-B365-4D3E-8562-DDED07AE8115}" type="slidenum">
              <a:rPr lang="cs-CZ" smtClean="0"/>
              <a:t>15</a:t>
            </a:fld>
            <a:endParaRPr lang="cs-CZ"/>
          </a:p>
        </p:txBody>
      </p:sp>
      <p:sp>
        <p:nvSpPr>
          <p:cNvPr id="12" name="Nadpis 16">
            <a:extLst>
              <a:ext uri="{FF2B5EF4-FFF2-40B4-BE49-F238E27FC236}">
                <a16:creationId xmlns:a16="http://schemas.microsoft.com/office/drawing/2014/main" id="{2C111B71-A735-4F8B-95E1-FAF570621B12}"/>
              </a:ext>
            </a:extLst>
          </p:cNvPr>
          <p:cNvSpPr txBox="1">
            <a:spLocks/>
          </p:cNvSpPr>
          <p:nvPr/>
        </p:nvSpPr>
        <p:spPr>
          <a:xfrm>
            <a:off x="517038" y="764662"/>
            <a:ext cx="8216858" cy="504056"/>
          </a:xfrm>
          <a:prstGeom prst="rect">
            <a:avLst/>
          </a:prstGeom>
        </p:spPr>
        <p:txBody>
          <a:bodyPr vert="horz" lIns="0" tIns="0" rIns="0" bIns="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0"/>
              </a:spcBef>
            </a:pPr>
            <a:r>
              <a:rPr lang="cs-CZ" sz="1000" dirty="0"/>
              <a:t>Veškerá činnost prováděna Spolkem Pardubicko - Perníkové srdce Čech, z. s. byla činností hlavní. </a:t>
            </a:r>
          </a:p>
          <a:p>
            <a:pPr algn="l">
              <a:spcBef>
                <a:spcPts val="0"/>
              </a:spcBef>
            </a:pPr>
            <a:r>
              <a:rPr lang="cs-CZ" sz="1000" dirty="0"/>
              <a:t>Doplňková činnost nebyla v roce 2018 realizována.</a:t>
            </a:r>
            <a:endParaRPr lang="cs-CZ" sz="1000" b="1" dirty="0"/>
          </a:p>
        </p:txBody>
      </p:sp>
    </p:spTree>
    <p:extLst>
      <p:ext uri="{BB962C8B-B14F-4D97-AF65-F5344CB8AC3E}">
        <p14:creationId xmlns:p14="http://schemas.microsoft.com/office/powerpoint/2010/main" val="2711298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Nadpis 16"/>
          <p:cNvSpPr>
            <a:spLocks noGrp="1"/>
          </p:cNvSpPr>
          <p:nvPr>
            <p:ph type="title"/>
          </p:nvPr>
        </p:nvSpPr>
        <p:spPr>
          <a:xfrm>
            <a:off x="4644008" y="1052736"/>
            <a:ext cx="3960000" cy="5040000"/>
          </a:xfrm>
        </p:spPr>
        <p:txBody>
          <a:bodyPr lIns="0" tIns="0" rIns="0" bIns="0" anchor="t">
            <a:noAutofit/>
          </a:bodyPr>
          <a:lstStyle/>
          <a:p>
            <a:pPr algn="l">
              <a:spcBef>
                <a:spcPts val="200"/>
              </a:spcBef>
            </a:pPr>
            <a:br>
              <a:rPr lang="cs-CZ" sz="1200" dirty="0"/>
            </a:br>
            <a:br>
              <a:rPr lang="cs-CZ" sz="1400" dirty="0"/>
            </a:br>
            <a:br>
              <a:rPr lang="cs-CZ" sz="1200" dirty="0"/>
            </a:br>
            <a:br>
              <a:rPr lang="cs-CZ" sz="1200" dirty="0"/>
            </a:br>
            <a:br>
              <a:rPr lang="cs-CZ" sz="1200" dirty="0"/>
            </a:br>
            <a:br>
              <a:rPr lang="cs-CZ" sz="1200" dirty="0"/>
            </a:br>
            <a:br>
              <a:rPr lang="cs-CZ" sz="1200" dirty="0"/>
            </a:br>
            <a:br>
              <a:rPr lang="cs-CZ" sz="1200" dirty="0"/>
            </a:br>
            <a:br>
              <a:rPr lang="cs-CZ" sz="1200" dirty="0"/>
            </a:br>
            <a:br>
              <a:rPr lang="cs-CZ" sz="1200" dirty="0"/>
            </a:br>
            <a:br>
              <a:rPr lang="cs-CZ" sz="1200" dirty="0"/>
            </a:br>
            <a:br>
              <a:rPr lang="cs-CZ" sz="1200" dirty="0"/>
            </a:br>
            <a:br>
              <a:rPr lang="cs-CZ" sz="1200" dirty="0"/>
            </a:br>
            <a:br>
              <a:rPr lang="cs-CZ" sz="1200" dirty="0"/>
            </a:br>
            <a:br>
              <a:rPr lang="cs-CZ" sz="1200" dirty="0"/>
            </a:br>
            <a:br>
              <a:rPr lang="cs-CZ" sz="1000" dirty="0"/>
            </a:br>
            <a:r>
              <a:rPr lang="cs-CZ" sz="1000" dirty="0"/>
              <a:t>V Pardubicích dne</a:t>
            </a:r>
            <a:r>
              <a:rPr lang="cs-CZ" sz="1000" dirty="0">
                <a:solidFill>
                  <a:srgbClr val="FF0000"/>
                </a:solidFill>
              </a:rPr>
              <a:t> </a:t>
            </a:r>
            <a:r>
              <a:rPr lang="cs-CZ" sz="1000" dirty="0"/>
              <a:t>10. června 2019</a:t>
            </a:r>
            <a:br>
              <a:rPr lang="cs-CZ" sz="1000" dirty="0"/>
            </a:br>
            <a:br>
              <a:rPr lang="cs-CZ" sz="1000" dirty="0"/>
            </a:br>
            <a:r>
              <a:rPr lang="cs-CZ" sz="1000" dirty="0"/>
              <a:t>Markéta Krátká</a:t>
            </a:r>
            <a:br>
              <a:rPr lang="cs-CZ" sz="1000" dirty="0"/>
            </a:br>
            <a:r>
              <a:rPr lang="cs-CZ" sz="1000" dirty="0"/>
              <a:t>ředitelka Spolku Pardubicko – Perníkové srdce Čech, z. s.</a:t>
            </a:r>
            <a:endParaRPr lang="cs-CZ" sz="1000" b="1" dirty="0">
              <a:cs typeface="Arial" panose="020B0604020202020204" pitchFamily="34" charset="0"/>
            </a:endParaRPr>
          </a:p>
        </p:txBody>
      </p:sp>
      <p:sp>
        <p:nvSpPr>
          <p:cNvPr id="19" name="Zástupný symbol pro obsah 18"/>
          <p:cNvSpPr>
            <a:spLocks noGrp="1"/>
          </p:cNvSpPr>
          <p:nvPr>
            <p:ph sz="half" idx="2"/>
          </p:nvPr>
        </p:nvSpPr>
        <p:spPr>
          <a:xfrm>
            <a:off x="539550" y="1052736"/>
            <a:ext cx="3960000" cy="5040000"/>
          </a:xfrm>
        </p:spPr>
        <p:txBody>
          <a:bodyPr lIns="0" tIns="0" rIns="0" bIns="0" anchor="t" anchorCtr="0">
            <a:noAutofit/>
          </a:bodyPr>
          <a:lstStyle/>
          <a:p>
            <a:pPr marL="0" indent="0">
              <a:buNone/>
            </a:pPr>
            <a:r>
              <a:rPr lang="cs-CZ" sz="1000" dirty="0"/>
              <a:t>Kontrolní komise Spolku Pardubicko - Perníkové srdce Čech, z. s. provedla kontrolu účetních dokladů a účetní závěrky za rok 2018 a neshledala žádné nedostatky.</a:t>
            </a:r>
          </a:p>
          <a:p>
            <a:pPr marL="0" indent="0">
              <a:buNone/>
            </a:pPr>
            <a:r>
              <a:rPr lang="cs-CZ" sz="1000" dirty="0"/>
              <a:t>Výroční zpráva a účetní závěrka byly schváleny Valnou hromadou Spolku Pardubicko - Perníkové srdce Čech, z. s. dne 10. června 2019 v Pardubicích.</a:t>
            </a:r>
          </a:p>
          <a:p>
            <a:pPr marL="0" indent="0">
              <a:spcBef>
                <a:spcPts val="200"/>
              </a:spcBef>
              <a:buNone/>
            </a:pPr>
            <a:endParaRPr lang="cs-CZ" sz="1400" b="1" dirty="0"/>
          </a:p>
        </p:txBody>
      </p:sp>
      <p:sp>
        <p:nvSpPr>
          <p:cNvPr id="18" name="Zástupný symbol pro text 17"/>
          <p:cNvSpPr>
            <a:spLocks noGrp="1"/>
          </p:cNvSpPr>
          <p:nvPr>
            <p:ph type="body" idx="1"/>
          </p:nvPr>
        </p:nvSpPr>
        <p:spPr>
          <a:xfrm>
            <a:off x="539552" y="332656"/>
            <a:ext cx="6552728" cy="360082"/>
          </a:xfrm>
        </p:spPr>
        <p:txBody>
          <a:bodyPr lIns="0" tIns="0" rIns="0" bIns="0" anchor="b" anchorCtr="0">
            <a:normAutofit lnSpcReduction="10000"/>
          </a:bodyPr>
          <a:lstStyle/>
          <a:p>
            <a:r>
              <a:rPr lang="cs-CZ" b="0" dirty="0">
                <a:solidFill>
                  <a:srgbClr val="C5615F"/>
                </a:solidFill>
                <a:cs typeface="Arial" panose="020B0604020202020204" pitchFamily="34" charset="0"/>
              </a:rPr>
              <a:t>Schválení výroční zprávy za rok 2018</a:t>
            </a:r>
          </a:p>
        </p:txBody>
      </p:sp>
      <p:pic>
        <p:nvPicPr>
          <p:cNvPr id="11" name="Zástupný symbol pro obsah 6"/>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7740352" y="116633"/>
            <a:ext cx="878913" cy="504056"/>
          </a:xfrm>
        </p:spPr>
      </p:pic>
      <p:cxnSp>
        <p:nvCxnSpPr>
          <p:cNvPr id="5" name="Přímá spojnice 4"/>
          <p:cNvCxnSpPr/>
          <p:nvPr/>
        </p:nvCxnSpPr>
        <p:spPr>
          <a:xfrm>
            <a:off x="7452320" y="0"/>
            <a:ext cx="0" cy="620688"/>
          </a:xfrm>
          <a:prstGeom prst="line">
            <a:avLst/>
          </a:prstGeom>
          <a:ln w="9525">
            <a:solidFill>
              <a:srgbClr val="E7017B"/>
            </a:solidFill>
          </a:ln>
        </p:spPr>
        <p:style>
          <a:lnRef idx="1">
            <a:schemeClr val="accent1"/>
          </a:lnRef>
          <a:fillRef idx="0">
            <a:schemeClr val="accent1"/>
          </a:fillRef>
          <a:effectRef idx="0">
            <a:schemeClr val="accent1"/>
          </a:effectRef>
          <a:fontRef idx="minor">
            <a:schemeClr val="tx1"/>
          </a:fontRef>
        </p:style>
      </p:cxnSp>
      <p:pic>
        <p:nvPicPr>
          <p:cNvPr id="7" name="Obrázek 6">
            <a:extLst>
              <a:ext uri="{FF2B5EF4-FFF2-40B4-BE49-F238E27FC236}">
                <a16:creationId xmlns:a16="http://schemas.microsoft.com/office/drawing/2014/main" id="{1E14AB25-5126-42E3-A3E0-D8C90FDBFED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452917"/>
            <a:ext cx="9144000" cy="1262062"/>
          </a:xfrm>
          <a:prstGeom prst="rect">
            <a:avLst/>
          </a:prstGeom>
        </p:spPr>
      </p:pic>
      <p:sp>
        <p:nvSpPr>
          <p:cNvPr id="8" name="Zástupný symbol pro číslo snímku 7">
            <a:extLst>
              <a:ext uri="{FF2B5EF4-FFF2-40B4-BE49-F238E27FC236}">
                <a16:creationId xmlns:a16="http://schemas.microsoft.com/office/drawing/2014/main" id="{82725D09-2943-4629-85A0-1DDEE67AC5CA}"/>
              </a:ext>
            </a:extLst>
          </p:cNvPr>
          <p:cNvSpPr>
            <a:spLocks noGrp="1"/>
          </p:cNvSpPr>
          <p:nvPr>
            <p:ph type="sldNum" sz="quarter" idx="12"/>
          </p:nvPr>
        </p:nvSpPr>
        <p:spPr/>
        <p:txBody>
          <a:bodyPr/>
          <a:lstStyle/>
          <a:p>
            <a:fld id="{FE51FD68-B365-4D3E-8562-DDED07AE8115}" type="slidenum">
              <a:rPr lang="cs-CZ" smtClean="0"/>
              <a:t>16</a:t>
            </a:fld>
            <a:endParaRPr lang="cs-CZ"/>
          </a:p>
        </p:txBody>
      </p:sp>
    </p:spTree>
    <p:extLst>
      <p:ext uri="{BB962C8B-B14F-4D97-AF65-F5344CB8AC3E}">
        <p14:creationId xmlns:p14="http://schemas.microsoft.com/office/powerpoint/2010/main" val="2388022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Zástupný symbol pro obsah 18"/>
          <p:cNvSpPr>
            <a:spLocks noGrp="1"/>
          </p:cNvSpPr>
          <p:nvPr>
            <p:ph sz="half" idx="2"/>
          </p:nvPr>
        </p:nvSpPr>
        <p:spPr>
          <a:xfrm>
            <a:off x="4572000" y="1205137"/>
            <a:ext cx="3960000" cy="5274921"/>
          </a:xfrm>
        </p:spPr>
        <p:txBody>
          <a:bodyPr lIns="0" tIns="0" rIns="0" bIns="0" anchor="t" anchorCtr="0">
            <a:noAutofit/>
          </a:bodyPr>
          <a:lstStyle/>
          <a:p>
            <a:pPr marL="0" indent="0">
              <a:spcBef>
                <a:spcPts val="0"/>
              </a:spcBef>
              <a:buNone/>
            </a:pPr>
            <a:endParaRPr lang="cs-CZ" sz="1000" dirty="0"/>
          </a:p>
          <a:p>
            <a:pPr marL="0" indent="0">
              <a:spcBef>
                <a:spcPts val="0"/>
              </a:spcBef>
              <a:buNone/>
            </a:pPr>
            <a:r>
              <a:rPr lang="cs-CZ" sz="1000" dirty="0"/>
              <a:t>3</a:t>
            </a:r>
          </a:p>
          <a:p>
            <a:pPr marL="0" indent="0">
              <a:spcBef>
                <a:spcPts val="0"/>
              </a:spcBef>
              <a:buNone/>
            </a:pPr>
            <a:r>
              <a:rPr lang="cs-CZ" sz="1000" dirty="0"/>
              <a:t>4</a:t>
            </a:r>
          </a:p>
          <a:p>
            <a:pPr marL="0" indent="0">
              <a:spcBef>
                <a:spcPts val="0"/>
              </a:spcBef>
              <a:buNone/>
            </a:pPr>
            <a:r>
              <a:rPr lang="cs-CZ" sz="1000" dirty="0"/>
              <a:t>4</a:t>
            </a:r>
          </a:p>
          <a:p>
            <a:pPr marL="0" indent="0">
              <a:spcBef>
                <a:spcPts val="0"/>
              </a:spcBef>
              <a:buNone/>
            </a:pPr>
            <a:endParaRPr lang="cs-CZ" sz="1000" dirty="0"/>
          </a:p>
          <a:p>
            <a:pPr marL="0" indent="0">
              <a:spcBef>
                <a:spcPts val="0"/>
              </a:spcBef>
              <a:buNone/>
            </a:pPr>
            <a:r>
              <a:rPr lang="cs-CZ" sz="1000" dirty="0"/>
              <a:t>5</a:t>
            </a:r>
          </a:p>
          <a:p>
            <a:pPr marL="0" indent="0">
              <a:spcBef>
                <a:spcPts val="0"/>
              </a:spcBef>
              <a:buNone/>
            </a:pPr>
            <a:r>
              <a:rPr lang="cs-CZ" sz="1000" dirty="0"/>
              <a:t>5</a:t>
            </a:r>
          </a:p>
          <a:p>
            <a:pPr marL="0" indent="0">
              <a:spcBef>
                <a:spcPts val="0"/>
              </a:spcBef>
              <a:buNone/>
            </a:pPr>
            <a:r>
              <a:rPr lang="cs-CZ" sz="1000" dirty="0"/>
              <a:t>5</a:t>
            </a:r>
          </a:p>
          <a:p>
            <a:pPr marL="0" indent="0">
              <a:spcBef>
                <a:spcPts val="0"/>
              </a:spcBef>
              <a:buNone/>
            </a:pPr>
            <a:r>
              <a:rPr lang="cs-CZ" sz="1000" dirty="0"/>
              <a:t>5</a:t>
            </a:r>
          </a:p>
          <a:p>
            <a:pPr marL="0" indent="0">
              <a:spcBef>
                <a:spcPts val="0"/>
              </a:spcBef>
              <a:buNone/>
            </a:pPr>
            <a:r>
              <a:rPr lang="cs-CZ" sz="1000" dirty="0"/>
              <a:t>6</a:t>
            </a:r>
          </a:p>
          <a:p>
            <a:pPr marL="0" indent="0">
              <a:spcBef>
                <a:spcPts val="0"/>
              </a:spcBef>
              <a:buNone/>
            </a:pPr>
            <a:endParaRPr lang="cs-CZ" sz="1000" dirty="0"/>
          </a:p>
          <a:p>
            <a:pPr marL="0" indent="0">
              <a:spcBef>
                <a:spcPts val="0"/>
              </a:spcBef>
              <a:buNone/>
            </a:pPr>
            <a:r>
              <a:rPr lang="cs-CZ" sz="1000" dirty="0"/>
              <a:t>7</a:t>
            </a:r>
          </a:p>
          <a:p>
            <a:pPr marL="0" indent="0">
              <a:spcBef>
                <a:spcPts val="0"/>
              </a:spcBef>
              <a:buNone/>
            </a:pPr>
            <a:r>
              <a:rPr lang="cs-CZ" sz="1000" dirty="0"/>
              <a:t>10</a:t>
            </a:r>
          </a:p>
          <a:p>
            <a:pPr marL="0" indent="0">
              <a:spcBef>
                <a:spcPts val="0"/>
              </a:spcBef>
              <a:buNone/>
            </a:pPr>
            <a:r>
              <a:rPr lang="cs-CZ" sz="1000" dirty="0"/>
              <a:t>11</a:t>
            </a:r>
          </a:p>
          <a:p>
            <a:pPr marL="0" indent="0">
              <a:spcBef>
                <a:spcPts val="0"/>
              </a:spcBef>
              <a:buNone/>
            </a:pPr>
            <a:r>
              <a:rPr lang="cs-CZ" sz="1000" dirty="0"/>
              <a:t>11</a:t>
            </a:r>
          </a:p>
          <a:p>
            <a:pPr marL="0" indent="0">
              <a:spcBef>
                <a:spcPts val="0"/>
              </a:spcBef>
              <a:buNone/>
            </a:pPr>
            <a:r>
              <a:rPr lang="cs-CZ" sz="1000" dirty="0"/>
              <a:t>12</a:t>
            </a:r>
          </a:p>
          <a:p>
            <a:pPr marL="0" indent="0">
              <a:spcBef>
                <a:spcPts val="0"/>
              </a:spcBef>
              <a:buNone/>
            </a:pPr>
            <a:r>
              <a:rPr lang="cs-CZ" sz="1000" dirty="0"/>
              <a:t>12</a:t>
            </a:r>
          </a:p>
          <a:p>
            <a:pPr marL="0" indent="0">
              <a:spcBef>
                <a:spcPts val="0"/>
              </a:spcBef>
              <a:buNone/>
            </a:pPr>
            <a:endParaRPr lang="cs-CZ" sz="1000" dirty="0"/>
          </a:p>
          <a:p>
            <a:pPr marL="0" indent="0">
              <a:spcBef>
                <a:spcPts val="0"/>
              </a:spcBef>
              <a:buNone/>
            </a:pPr>
            <a:r>
              <a:rPr lang="cs-CZ" sz="1000" dirty="0"/>
              <a:t>13</a:t>
            </a:r>
          </a:p>
          <a:p>
            <a:pPr marL="0" indent="0">
              <a:spcBef>
                <a:spcPts val="0"/>
              </a:spcBef>
              <a:buNone/>
            </a:pPr>
            <a:r>
              <a:rPr lang="cs-CZ" sz="1000" dirty="0"/>
              <a:t>13</a:t>
            </a:r>
          </a:p>
          <a:p>
            <a:pPr marL="0" indent="0">
              <a:spcBef>
                <a:spcPts val="0"/>
              </a:spcBef>
              <a:buNone/>
            </a:pPr>
            <a:r>
              <a:rPr lang="cs-CZ" sz="1000" dirty="0"/>
              <a:t>14</a:t>
            </a:r>
          </a:p>
          <a:p>
            <a:pPr marL="0" indent="0">
              <a:spcBef>
                <a:spcPts val="0"/>
              </a:spcBef>
              <a:buNone/>
            </a:pPr>
            <a:r>
              <a:rPr lang="cs-CZ" sz="1000" dirty="0"/>
              <a:t>15</a:t>
            </a:r>
          </a:p>
          <a:p>
            <a:pPr marL="0" indent="0">
              <a:spcBef>
                <a:spcPts val="0"/>
              </a:spcBef>
              <a:buNone/>
            </a:pPr>
            <a:endParaRPr lang="cs-CZ" sz="1200" dirty="0"/>
          </a:p>
          <a:p>
            <a:pPr marL="0" indent="0">
              <a:spcBef>
                <a:spcPts val="0"/>
              </a:spcBef>
              <a:buNone/>
            </a:pPr>
            <a:r>
              <a:rPr lang="cs-CZ" sz="1200" dirty="0"/>
              <a:t>				</a:t>
            </a:r>
            <a:endParaRPr lang="cs-CZ" sz="1200" dirty="0">
              <a:cs typeface="Arial" panose="020B0604020202020204" pitchFamily="34" charset="0"/>
            </a:endParaRPr>
          </a:p>
        </p:txBody>
      </p:sp>
      <p:sp>
        <p:nvSpPr>
          <p:cNvPr id="18" name="Zástupný symbol pro text 17"/>
          <p:cNvSpPr>
            <a:spLocks noGrp="1"/>
          </p:cNvSpPr>
          <p:nvPr>
            <p:ph type="body" idx="1"/>
          </p:nvPr>
        </p:nvSpPr>
        <p:spPr>
          <a:xfrm>
            <a:off x="539552" y="332656"/>
            <a:ext cx="6552728" cy="360082"/>
          </a:xfrm>
        </p:spPr>
        <p:txBody>
          <a:bodyPr lIns="0" tIns="0" rIns="0" bIns="0" anchor="b" anchorCtr="0">
            <a:normAutofit lnSpcReduction="10000"/>
          </a:bodyPr>
          <a:lstStyle/>
          <a:p>
            <a:r>
              <a:rPr lang="cs-CZ" b="0" dirty="0">
                <a:solidFill>
                  <a:srgbClr val="C5615F"/>
                </a:solidFill>
                <a:cs typeface="Arial" panose="020B0604020202020204" pitchFamily="34" charset="0"/>
              </a:rPr>
              <a:t>Obsah výroční zprávy</a:t>
            </a:r>
          </a:p>
        </p:txBody>
      </p:sp>
      <p:pic>
        <p:nvPicPr>
          <p:cNvPr id="11" name="Zástupný symbol pro obsah 6"/>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7740352" y="116633"/>
            <a:ext cx="878913" cy="504056"/>
          </a:xfrm>
        </p:spPr>
      </p:pic>
      <p:cxnSp>
        <p:nvCxnSpPr>
          <p:cNvPr id="5" name="Přímá spojnice 4"/>
          <p:cNvCxnSpPr/>
          <p:nvPr/>
        </p:nvCxnSpPr>
        <p:spPr>
          <a:xfrm>
            <a:off x="7452320" y="0"/>
            <a:ext cx="0" cy="620688"/>
          </a:xfrm>
          <a:prstGeom prst="line">
            <a:avLst/>
          </a:prstGeom>
          <a:ln w="9525">
            <a:solidFill>
              <a:srgbClr val="E7017B"/>
            </a:solidFill>
          </a:ln>
        </p:spPr>
        <p:style>
          <a:lnRef idx="1">
            <a:schemeClr val="accent1"/>
          </a:lnRef>
          <a:fillRef idx="0">
            <a:schemeClr val="accent1"/>
          </a:fillRef>
          <a:effectRef idx="0">
            <a:schemeClr val="accent1"/>
          </a:effectRef>
          <a:fontRef idx="minor">
            <a:schemeClr val="tx1"/>
          </a:fontRef>
        </p:style>
      </p:cxnSp>
      <p:pic>
        <p:nvPicPr>
          <p:cNvPr id="13" name="Obrázek 12">
            <a:extLst>
              <a:ext uri="{FF2B5EF4-FFF2-40B4-BE49-F238E27FC236}">
                <a16:creationId xmlns:a16="http://schemas.microsoft.com/office/drawing/2014/main" id="{277B2816-42D4-4E92-80E0-D297D14D677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452917"/>
            <a:ext cx="9144000" cy="1262062"/>
          </a:xfrm>
          <a:prstGeom prst="rect">
            <a:avLst/>
          </a:prstGeom>
        </p:spPr>
      </p:pic>
      <p:sp>
        <p:nvSpPr>
          <p:cNvPr id="14" name="Zástupný symbol pro obsah 18">
            <a:extLst>
              <a:ext uri="{FF2B5EF4-FFF2-40B4-BE49-F238E27FC236}">
                <a16:creationId xmlns:a16="http://schemas.microsoft.com/office/drawing/2014/main" id="{81473F62-DEC6-4565-812A-236C4E7F8D47}"/>
              </a:ext>
            </a:extLst>
          </p:cNvPr>
          <p:cNvSpPr txBox="1">
            <a:spLocks/>
          </p:cNvSpPr>
          <p:nvPr/>
        </p:nvSpPr>
        <p:spPr>
          <a:xfrm>
            <a:off x="683568" y="1205137"/>
            <a:ext cx="3960000" cy="5040000"/>
          </a:xfrm>
          <a:prstGeom prst="rect">
            <a:avLst/>
          </a:prstGeom>
        </p:spPr>
        <p:txBody>
          <a:bodyPr vert="horz" lIns="0" tIns="0" rIns="0" bIns="0" rtlCol="0" anchor="t" anchorCtr="0">
            <a:no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cs-CZ" sz="1000" dirty="0"/>
              <a:t>O nás</a:t>
            </a:r>
          </a:p>
          <a:p>
            <a:pPr marL="0" indent="0">
              <a:spcBef>
                <a:spcPts val="0"/>
              </a:spcBef>
              <a:buFont typeface="Arial" panose="020B0604020202020204" pitchFamily="34" charset="0"/>
              <a:buNone/>
            </a:pPr>
            <a:r>
              <a:rPr lang="cs-CZ" sz="1000" dirty="0"/>
              <a:t>	Spolek Pardubicko		</a:t>
            </a:r>
          </a:p>
          <a:p>
            <a:pPr marL="0" indent="0">
              <a:spcBef>
                <a:spcPts val="0"/>
              </a:spcBef>
              <a:buFont typeface="Arial" panose="020B0604020202020204" pitchFamily="34" charset="0"/>
              <a:buNone/>
            </a:pPr>
            <a:r>
              <a:rPr lang="cs-CZ" sz="1000" dirty="0"/>
              <a:t>	Co děláme	</a:t>
            </a:r>
          </a:p>
          <a:p>
            <a:pPr marL="0" indent="0">
              <a:spcBef>
                <a:spcPts val="0"/>
              </a:spcBef>
              <a:buFont typeface="Arial" panose="020B0604020202020204" pitchFamily="34" charset="0"/>
              <a:buNone/>
            </a:pPr>
            <a:r>
              <a:rPr lang="cs-CZ" sz="1000" dirty="0"/>
              <a:t>	Účel a poslání spolku		</a:t>
            </a:r>
          </a:p>
          <a:p>
            <a:pPr marL="0" indent="0">
              <a:spcBef>
                <a:spcPts val="0"/>
              </a:spcBef>
              <a:buFont typeface="Arial" panose="020B0604020202020204" pitchFamily="34" charset="0"/>
              <a:buNone/>
            </a:pPr>
            <a:r>
              <a:rPr lang="cs-CZ" sz="1000" dirty="0"/>
              <a:t>Základní údaje</a:t>
            </a:r>
          </a:p>
          <a:p>
            <a:pPr marL="0" indent="0">
              <a:spcBef>
                <a:spcPts val="0"/>
              </a:spcBef>
              <a:buFont typeface="Arial" panose="020B0604020202020204" pitchFamily="34" charset="0"/>
              <a:buNone/>
            </a:pPr>
            <a:r>
              <a:rPr lang="cs-CZ" sz="1000" dirty="0"/>
              <a:t>	Identifikační údaje		</a:t>
            </a:r>
          </a:p>
          <a:p>
            <a:pPr marL="0" indent="0">
              <a:spcBef>
                <a:spcPts val="0"/>
              </a:spcBef>
              <a:buFont typeface="Arial" panose="020B0604020202020204" pitchFamily="34" charset="0"/>
              <a:buNone/>
            </a:pPr>
            <a:r>
              <a:rPr lang="cs-CZ" sz="1000" dirty="0"/>
              <a:t>	Členové spolku	</a:t>
            </a:r>
          </a:p>
          <a:p>
            <a:pPr marL="0" indent="0">
              <a:spcBef>
                <a:spcPts val="0"/>
              </a:spcBef>
              <a:buFont typeface="Arial" panose="020B0604020202020204" pitchFamily="34" charset="0"/>
              <a:buNone/>
            </a:pPr>
            <a:r>
              <a:rPr lang="cs-CZ" sz="1000" dirty="0"/>
              <a:t>	Orgány spolku		</a:t>
            </a:r>
          </a:p>
          <a:p>
            <a:pPr marL="0" indent="0">
              <a:spcBef>
                <a:spcPts val="0"/>
              </a:spcBef>
              <a:buFont typeface="Arial" panose="020B0604020202020204" pitchFamily="34" charset="0"/>
              <a:buNone/>
            </a:pPr>
            <a:r>
              <a:rPr lang="cs-CZ" sz="1000" dirty="0"/>
              <a:t>	Personální obsazení	</a:t>
            </a:r>
          </a:p>
          <a:p>
            <a:pPr marL="0" indent="0">
              <a:spcBef>
                <a:spcPts val="0"/>
              </a:spcBef>
              <a:buFont typeface="Arial" panose="020B0604020202020204" pitchFamily="34" charset="0"/>
              <a:buNone/>
            </a:pPr>
            <a:r>
              <a:rPr lang="cs-CZ" sz="1000" dirty="0"/>
              <a:t>	Členové orgánů spolku		</a:t>
            </a:r>
          </a:p>
          <a:p>
            <a:pPr marL="0" indent="0">
              <a:spcBef>
                <a:spcPts val="0"/>
              </a:spcBef>
              <a:buFont typeface="Arial" panose="020B0604020202020204" pitchFamily="34" charset="0"/>
              <a:buNone/>
            </a:pPr>
            <a:r>
              <a:rPr lang="cs-CZ" sz="1000" dirty="0"/>
              <a:t>Aktivity v roce 2018</a:t>
            </a:r>
          </a:p>
          <a:p>
            <a:pPr marL="0" indent="0">
              <a:spcBef>
                <a:spcPts val="0"/>
              </a:spcBef>
              <a:buFont typeface="Arial" panose="020B0604020202020204" pitchFamily="34" charset="0"/>
              <a:buNone/>
            </a:pPr>
            <a:r>
              <a:rPr lang="cs-CZ" sz="1000" dirty="0"/>
              <a:t>	Shrnutí činnosti	</a:t>
            </a:r>
          </a:p>
          <a:p>
            <a:pPr marL="0" indent="0">
              <a:spcBef>
                <a:spcPts val="0"/>
              </a:spcBef>
              <a:buFont typeface="Arial" panose="020B0604020202020204" pitchFamily="34" charset="0"/>
              <a:buNone/>
            </a:pPr>
            <a:r>
              <a:rPr lang="cs-CZ" sz="1000" dirty="0"/>
              <a:t>	Ediční činnost, Elektronická komunikace </a:t>
            </a:r>
          </a:p>
          <a:p>
            <a:pPr marL="0" indent="0">
              <a:spcBef>
                <a:spcPts val="0"/>
              </a:spcBef>
              <a:buFont typeface="Arial" panose="020B0604020202020204" pitchFamily="34" charset="0"/>
              <a:buNone/>
            </a:pPr>
            <a:r>
              <a:rPr lang="cs-CZ" sz="1000" dirty="0"/>
              <a:t>	Veletrhy a prezentační akce</a:t>
            </a:r>
          </a:p>
          <a:p>
            <a:pPr marL="0" indent="0">
              <a:spcBef>
                <a:spcPts val="0"/>
              </a:spcBef>
              <a:buFont typeface="Arial" panose="020B0604020202020204" pitchFamily="34" charset="0"/>
              <a:buNone/>
            </a:pPr>
            <a:r>
              <a:rPr lang="cs-CZ" sz="1000" dirty="0"/>
              <a:t>	Setkání 3K platformy, získané certifikáty</a:t>
            </a:r>
          </a:p>
          <a:p>
            <a:pPr marL="0" indent="0">
              <a:spcBef>
                <a:spcPts val="0"/>
              </a:spcBef>
              <a:buFont typeface="Arial" panose="020B0604020202020204" pitchFamily="34" charset="0"/>
              <a:buNone/>
            </a:pPr>
            <a:r>
              <a:rPr lang="cs-CZ" sz="1000" dirty="0"/>
              <a:t>	Realizované projekty  	</a:t>
            </a:r>
          </a:p>
          <a:p>
            <a:pPr marL="0" indent="0">
              <a:spcBef>
                <a:spcPts val="0"/>
              </a:spcBef>
              <a:buFont typeface="Arial" panose="020B0604020202020204" pitchFamily="34" charset="0"/>
              <a:buNone/>
            </a:pPr>
            <a:r>
              <a:rPr lang="cs-CZ" sz="1000" dirty="0"/>
              <a:t>	Projekty v udržitelnosti	</a:t>
            </a:r>
          </a:p>
          <a:p>
            <a:pPr marL="0" indent="0">
              <a:spcBef>
                <a:spcPts val="0"/>
              </a:spcBef>
              <a:buFont typeface="Arial" panose="020B0604020202020204" pitchFamily="34" charset="0"/>
              <a:buNone/>
            </a:pPr>
            <a:r>
              <a:rPr lang="cs-CZ" sz="1000" dirty="0"/>
              <a:t>Finanční zpráva	</a:t>
            </a:r>
          </a:p>
          <a:p>
            <a:pPr marL="0" indent="0">
              <a:spcBef>
                <a:spcPts val="0"/>
              </a:spcBef>
              <a:buFont typeface="Arial" panose="020B0604020202020204" pitchFamily="34" charset="0"/>
              <a:buNone/>
            </a:pPr>
            <a:r>
              <a:rPr lang="cs-CZ" sz="1000" dirty="0"/>
              <a:t>	Přehled získaných dotací	</a:t>
            </a:r>
          </a:p>
          <a:p>
            <a:pPr marL="0" indent="0">
              <a:spcBef>
                <a:spcPts val="0"/>
              </a:spcBef>
              <a:buFont typeface="Arial" panose="020B0604020202020204" pitchFamily="34" charset="0"/>
              <a:buNone/>
            </a:pPr>
            <a:r>
              <a:rPr lang="cs-CZ" sz="1000" dirty="0"/>
              <a:t>	Celkový přehled nákladů a výnosů k 31.12.2018 </a:t>
            </a:r>
          </a:p>
          <a:p>
            <a:pPr marL="0" indent="0">
              <a:spcBef>
                <a:spcPts val="0"/>
              </a:spcBef>
              <a:buFont typeface="Arial" panose="020B0604020202020204" pitchFamily="34" charset="0"/>
              <a:buNone/>
            </a:pPr>
            <a:r>
              <a:rPr lang="cs-CZ" sz="1000" dirty="0"/>
              <a:t>	Rozvaha k 31.12.2018</a:t>
            </a:r>
          </a:p>
          <a:p>
            <a:pPr marL="0" indent="0">
              <a:spcBef>
                <a:spcPts val="0"/>
              </a:spcBef>
              <a:buFont typeface="Arial" panose="020B0604020202020204" pitchFamily="34" charset="0"/>
              <a:buNone/>
            </a:pPr>
            <a:r>
              <a:rPr lang="cs-CZ" sz="1000" dirty="0"/>
              <a:t>	Komentář k hospodářskému výsledku</a:t>
            </a:r>
            <a:endParaRPr lang="cs-CZ" sz="1050" dirty="0">
              <a:cs typeface="Arial" panose="020B0604020202020204" pitchFamily="34" charset="0"/>
            </a:endParaRPr>
          </a:p>
        </p:txBody>
      </p:sp>
      <p:sp>
        <p:nvSpPr>
          <p:cNvPr id="7" name="Zástupný symbol pro číslo snímku 6">
            <a:extLst>
              <a:ext uri="{FF2B5EF4-FFF2-40B4-BE49-F238E27FC236}">
                <a16:creationId xmlns:a16="http://schemas.microsoft.com/office/drawing/2014/main" id="{9C0E0479-5431-4D06-AEB3-2E7E74388EFD}"/>
              </a:ext>
            </a:extLst>
          </p:cNvPr>
          <p:cNvSpPr>
            <a:spLocks noGrp="1"/>
          </p:cNvSpPr>
          <p:nvPr>
            <p:ph type="sldNum" sz="quarter" idx="12"/>
          </p:nvPr>
        </p:nvSpPr>
        <p:spPr/>
        <p:txBody>
          <a:bodyPr/>
          <a:lstStyle/>
          <a:p>
            <a:fld id="{FE51FD68-B365-4D3E-8562-DDED07AE8115}" type="slidenum">
              <a:rPr lang="cs-CZ" smtClean="0"/>
              <a:t>2</a:t>
            </a:fld>
            <a:endParaRPr lang="cs-CZ"/>
          </a:p>
        </p:txBody>
      </p:sp>
    </p:spTree>
    <p:extLst>
      <p:ext uri="{BB962C8B-B14F-4D97-AF65-F5344CB8AC3E}">
        <p14:creationId xmlns:p14="http://schemas.microsoft.com/office/powerpoint/2010/main" val="3118884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Zástupný symbol pro obsah 18"/>
          <p:cNvSpPr>
            <a:spLocks noGrp="1"/>
          </p:cNvSpPr>
          <p:nvPr>
            <p:ph sz="half" idx="2"/>
          </p:nvPr>
        </p:nvSpPr>
        <p:spPr>
          <a:xfrm>
            <a:off x="539550" y="1052736"/>
            <a:ext cx="3960000" cy="5040000"/>
          </a:xfrm>
        </p:spPr>
        <p:txBody>
          <a:bodyPr lIns="0" tIns="0" rIns="0" bIns="0" anchor="t" anchorCtr="0">
            <a:noAutofit/>
          </a:bodyPr>
          <a:lstStyle/>
          <a:p>
            <a:pPr marL="0" indent="0">
              <a:spcBef>
                <a:spcPts val="0"/>
              </a:spcBef>
              <a:buNone/>
            </a:pPr>
            <a:r>
              <a:rPr lang="cs-CZ" sz="1000" dirty="0"/>
              <a:t>Spolek Pardubicko – Perníkové srdce Čech, z. s. je organizace založená na podporu rozvoje cestovního ruchu v turistické oblasti Pardubicko. </a:t>
            </a:r>
          </a:p>
          <a:p>
            <a:pPr marL="0" indent="0">
              <a:spcBef>
                <a:spcPts val="0"/>
              </a:spcBef>
              <a:buNone/>
            </a:pPr>
            <a:endParaRPr lang="cs-CZ" sz="1000" dirty="0"/>
          </a:p>
          <a:p>
            <a:pPr marL="0" indent="0">
              <a:spcBef>
                <a:spcPts val="0"/>
              </a:spcBef>
              <a:buNone/>
            </a:pPr>
            <a:r>
              <a:rPr lang="cs-CZ" sz="1000" dirty="0"/>
              <a:t>Spolek byl založen k 1. červenci 2017 na základě shody zakládajících členů. Mezi tyto zakládající členy patří: Statutární město Pardubice, MAS Region Kunětická hora, MAS </a:t>
            </a:r>
            <a:r>
              <a:rPr lang="cs-CZ" sz="1000" dirty="0" err="1"/>
              <a:t>Bohdanečsko</a:t>
            </a:r>
            <a:r>
              <a:rPr lang="cs-CZ" sz="1000" dirty="0"/>
              <a:t>, MAS </a:t>
            </a:r>
            <a:r>
              <a:rPr lang="cs-CZ" sz="1000" dirty="0" err="1"/>
              <a:t>Holicko</a:t>
            </a:r>
            <a:r>
              <a:rPr lang="cs-CZ" sz="1000" dirty="0"/>
              <a:t> a MAS </a:t>
            </a:r>
            <a:r>
              <a:rPr lang="cs-CZ" sz="1000" dirty="0" err="1"/>
              <a:t>Železnohorský</a:t>
            </a:r>
            <a:r>
              <a:rPr lang="cs-CZ" sz="1000" dirty="0"/>
              <a:t> region. </a:t>
            </a:r>
          </a:p>
          <a:p>
            <a:pPr marL="0" indent="0">
              <a:spcBef>
                <a:spcPts val="0"/>
              </a:spcBef>
              <a:buNone/>
            </a:pPr>
            <a:endParaRPr lang="cs-CZ" sz="1000" dirty="0"/>
          </a:p>
          <a:p>
            <a:pPr marL="0" indent="0">
              <a:spcBef>
                <a:spcPts val="0"/>
              </a:spcBef>
              <a:buNone/>
            </a:pPr>
            <a:r>
              <a:rPr lang="cs-CZ" sz="1000" dirty="0"/>
              <a:t>Za svůj cíl si spolek klade především komunikaci, koordinaci a kooperaci aktérů cestovního ruchu v oblasti, marketingovou komunikaci celé oblasti Pardubicko a také tvorbu produktů cestovního ruchu oblasti Pardubicko.</a:t>
            </a:r>
          </a:p>
          <a:p>
            <a:pPr marL="0" indent="0">
              <a:spcBef>
                <a:spcPts val="0"/>
              </a:spcBef>
              <a:buNone/>
            </a:pPr>
            <a:endParaRPr lang="cs-CZ" sz="1000" dirty="0"/>
          </a:p>
          <a:p>
            <a:pPr marL="0" indent="0">
              <a:spcBef>
                <a:spcPts val="0"/>
              </a:spcBef>
              <a:buNone/>
            </a:pPr>
            <a:r>
              <a:rPr lang="cs-CZ" sz="1000" dirty="0"/>
              <a:t>Spokojenosti návštěvníků oblasti Pardubicko chce spolek dosáhnout důrazem na kvalitu poskytovaných služeb a také síťováním a propojováním aktérů cestovního ruchu v oblasti Pardubicko. </a:t>
            </a:r>
          </a:p>
          <a:p>
            <a:pPr marL="0" indent="0">
              <a:spcBef>
                <a:spcPts val="0"/>
              </a:spcBef>
              <a:buNone/>
            </a:pPr>
            <a:endParaRPr lang="cs-CZ" sz="1200" dirty="0"/>
          </a:p>
        </p:txBody>
      </p:sp>
      <p:sp>
        <p:nvSpPr>
          <p:cNvPr id="18" name="Zástupný symbol pro text 17"/>
          <p:cNvSpPr>
            <a:spLocks noGrp="1"/>
          </p:cNvSpPr>
          <p:nvPr>
            <p:ph type="body" idx="1"/>
          </p:nvPr>
        </p:nvSpPr>
        <p:spPr>
          <a:xfrm>
            <a:off x="539552" y="332656"/>
            <a:ext cx="6552728" cy="360082"/>
          </a:xfrm>
        </p:spPr>
        <p:txBody>
          <a:bodyPr lIns="0" tIns="0" rIns="0" bIns="0" anchor="b" anchorCtr="0">
            <a:normAutofit lnSpcReduction="10000"/>
          </a:bodyPr>
          <a:lstStyle/>
          <a:p>
            <a:r>
              <a:rPr lang="cs-CZ" b="0" dirty="0">
                <a:solidFill>
                  <a:srgbClr val="C5615F"/>
                </a:solidFill>
                <a:cs typeface="Arial" panose="020B0604020202020204" pitchFamily="34" charset="0"/>
              </a:rPr>
              <a:t>O nás</a:t>
            </a:r>
          </a:p>
        </p:txBody>
      </p:sp>
      <p:pic>
        <p:nvPicPr>
          <p:cNvPr id="11" name="Zástupný symbol pro obsah 6"/>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7740352" y="116633"/>
            <a:ext cx="878913" cy="504056"/>
          </a:xfrm>
        </p:spPr>
      </p:pic>
      <p:cxnSp>
        <p:nvCxnSpPr>
          <p:cNvPr id="5" name="Přímá spojnice 4"/>
          <p:cNvCxnSpPr/>
          <p:nvPr/>
        </p:nvCxnSpPr>
        <p:spPr>
          <a:xfrm>
            <a:off x="7452320" y="0"/>
            <a:ext cx="0" cy="620688"/>
          </a:xfrm>
          <a:prstGeom prst="line">
            <a:avLst/>
          </a:prstGeom>
          <a:ln w="9525">
            <a:solidFill>
              <a:srgbClr val="E7017B"/>
            </a:solidFill>
          </a:ln>
        </p:spPr>
        <p:style>
          <a:lnRef idx="1">
            <a:schemeClr val="accent1"/>
          </a:lnRef>
          <a:fillRef idx="0">
            <a:schemeClr val="accent1"/>
          </a:fillRef>
          <a:effectRef idx="0">
            <a:schemeClr val="accent1"/>
          </a:effectRef>
          <a:fontRef idx="minor">
            <a:schemeClr val="tx1"/>
          </a:fontRef>
        </p:style>
      </p:cxnSp>
      <p:pic>
        <p:nvPicPr>
          <p:cNvPr id="6" name="Obrázek 5">
            <a:extLst>
              <a:ext uri="{FF2B5EF4-FFF2-40B4-BE49-F238E27FC236}">
                <a16:creationId xmlns:a16="http://schemas.microsoft.com/office/drawing/2014/main" id="{473301BB-DEA7-4FC9-B191-29F03161FE5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452917"/>
            <a:ext cx="9144000" cy="1262062"/>
          </a:xfrm>
          <a:prstGeom prst="rect">
            <a:avLst/>
          </a:prstGeom>
        </p:spPr>
      </p:pic>
      <p:sp>
        <p:nvSpPr>
          <p:cNvPr id="8" name="Zástupný symbol pro číslo snímku 7">
            <a:extLst>
              <a:ext uri="{FF2B5EF4-FFF2-40B4-BE49-F238E27FC236}">
                <a16:creationId xmlns:a16="http://schemas.microsoft.com/office/drawing/2014/main" id="{CE612DCA-4ED6-40C8-AEBD-8B9C5FFBACAA}"/>
              </a:ext>
            </a:extLst>
          </p:cNvPr>
          <p:cNvSpPr>
            <a:spLocks noGrp="1"/>
          </p:cNvSpPr>
          <p:nvPr>
            <p:ph type="sldNum" sz="quarter" idx="12"/>
          </p:nvPr>
        </p:nvSpPr>
        <p:spPr/>
        <p:txBody>
          <a:bodyPr/>
          <a:lstStyle/>
          <a:p>
            <a:fld id="{FE51FD68-B365-4D3E-8562-DDED07AE8115}" type="slidenum">
              <a:rPr lang="cs-CZ" smtClean="0"/>
              <a:t>3</a:t>
            </a:fld>
            <a:endParaRPr lang="cs-CZ"/>
          </a:p>
        </p:txBody>
      </p:sp>
    </p:spTree>
    <p:extLst>
      <p:ext uri="{BB962C8B-B14F-4D97-AF65-F5344CB8AC3E}">
        <p14:creationId xmlns:p14="http://schemas.microsoft.com/office/powerpoint/2010/main" val="3319470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Nadpis 16"/>
          <p:cNvSpPr>
            <a:spLocks noGrp="1"/>
          </p:cNvSpPr>
          <p:nvPr>
            <p:ph type="title"/>
          </p:nvPr>
        </p:nvSpPr>
        <p:spPr>
          <a:xfrm>
            <a:off x="4644008" y="1052736"/>
            <a:ext cx="3960000" cy="5040000"/>
          </a:xfrm>
        </p:spPr>
        <p:txBody>
          <a:bodyPr lIns="0" tIns="0" rIns="0" bIns="0" anchor="t">
            <a:noAutofit/>
          </a:bodyPr>
          <a:lstStyle/>
          <a:p>
            <a:pPr marL="0" indent="0" algn="l">
              <a:spcBef>
                <a:spcPts val="0"/>
              </a:spcBef>
            </a:pPr>
            <a:r>
              <a:rPr lang="cs-CZ" sz="1050" b="1" dirty="0"/>
              <a:t>Účel a poslání spolku</a:t>
            </a:r>
            <a:br>
              <a:rPr lang="cs-CZ" sz="1000" b="1" dirty="0"/>
            </a:br>
            <a:br>
              <a:rPr lang="cs-CZ" sz="1000" b="1" dirty="0"/>
            </a:br>
            <a:r>
              <a:rPr lang="cs-CZ" sz="1000" dirty="0"/>
              <a:t>Účel spolku vychází a navazuje na Koncepci cestovního ruchu pro turistickou oblast Pardubicko schválenou v roce 2016 Statutárním městem Pardubice a Deklaraci o partnerství a spolupráci v rámci Kraje Pernštejnů, která je naplňována od roku 2016.</a:t>
            </a:r>
            <a:br>
              <a:rPr lang="cs-CZ" sz="1000" dirty="0"/>
            </a:br>
            <a:br>
              <a:rPr lang="cs-CZ" sz="1000" dirty="0"/>
            </a:br>
            <a:r>
              <a:rPr lang="cs-CZ" sz="1000" dirty="0"/>
              <a:t>Účelem spolku je propojení subjektů veřejného, soukromého a neziskového sektoru, přispívat k rozvoji cestovního ruchu v turistické oblasti Pardubicko a k vytvoření fungující spolupráce vedoucí k obohacení cestovního ruchu v oblasti.</a:t>
            </a:r>
            <a:br>
              <a:rPr lang="cs-CZ" sz="1000" dirty="0"/>
            </a:br>
            <a:br>
              <a:rPr lang="cs-CZ" sz="1000" dirty="0"/>
            </a:br>
            <a:r>
              <a:rPr lang="cs-CZ" sz="1000" dirty="0"/>
              <a:t>Posláním spolku je sdružování, spolupráce a společná marketingová komunikace oblasti,  prosazování společných zájmů v oblasti cestovního ruchu, včetně zlepšení kvality vedoucí ke zvýšení ekonomického prospěchu v oblasti.</a:t>
            </a:r>
            <a:br>
              <a:rPr lang="cs-CZ" sz="4000" dirty="0"/>
            </a:br>
            <a:endParaRPr lang="cs-CZ" sz="4000" b="1" dirty="0">
              <a:cs typeface="Arial" panose="020B0604020202020204" pitchFamily="34" charset="0"/>
            </a:endParaRPr>
          </a:p>
        </p:txBody>
      </p:sp>
      <p:sp>
        <p:nvSpPr>
          <p:cNvPr id="19" name="Zástupný symbol pro obsah 18"/>
          <p:cNvSpPr>
            <a:spLocks noGrp="1"/>
          </p:cNvSpPr>
          <p:nvPr>
            <p:ph sz="half" idx="2"/>
          </p:nvPr>
        </p:nvSpPr>
        <p:spPr>
          <a:xfrm>
            <a:off x="539550" y="1052736"/>
            <a:ext cx="3960000" cy="5040000"/>
          </a:xfrm>
        </p:spPr>
        <p:txBody>
          <a:bodyPr lIns="0" tIns="0" rIns="0" bIns="0" anchor="t" anchorCtr="0">
            <a:noAutofit/>
          </a:bodyPr>
          <a:lstStyle/>
          <a:p>
            <a:pPr marL="0" indent="0">
              <a:spcBef>
                <a:spcPts val="0"/>
              </a:spcBef>
              <a:buNone/>
            </a:pPr>
            <a:r>
              <a:rPr lang="cs-CZ" sz="1050" b="1" dirty="0"/>
              <a:t>Co děláme</a:t>
            </a:r>
          </a:p>
          <a:p>
            <a:pPr marL="0" indent="0">
              <a:spcBef>
                <a:spcPts val="0"/>
              </a:spcBef>
              <a:buNone/>
            </a:pPr>
            <a:endParaRPr lang="cs-CZ" sz="1000" b="1" dirty="0"/>
          </a:p>
          <a:p>
            <a:pPr marL="0" indent="0">
              <a:spcBef>
                <a:spcPts val="0"/>
              </a:spcBef>
              <a:buNone/>
            </a:pPr>
            <a:r>
              <a:rPr lang="cs-CZ" sz="1000" dirty="0"/>
              <a:t>Prosazujeme, hájíme a koordinujeme společné zájmy našich členů.</a:t>
            </a:r>
          </a:p>
          <a:p>
            <a:pPr marL="0" indent="0">
              <a:spcBef>
                <a:spcPts val="0"/>
              </a:spcBef>
              <a:buNone/>
            </a:pPr>
            <a:endParaRPr lang="cs-CZ" sz="1000" dirty="0"/>
          </a:p>
          <a:p>
            <a:pPr marL="0" indent="0">
              <a:spcBef>
                <a:spcPts val="0"/>
              </a:spcBef>
              <a:buNone/>
            </a:pPr>
            <a:r>
              <a:rPr lang="cs-CZ" sz="1000" dirty="0"/>
              <a:t>Komunikujeme turistické cíle a atraktivity oblasti Pardubicko. Vydáváme propagační materiály, provozujeme webový portál www.TOPardubicko.cz, účastníme se veletrhů cestovního ruchu a prezentačních akcí.</a:t>
            </a:r>
          </a:p>
          <a:p>
            <a:pPr marL="0" indent="0">
              <a:spcBef>
                <a:spcPts val="0"/>
              </a:spcBef>
              <a:buNone/>
            </a:pPr>
            <a:endParaRPr lang="cs-CZ" sz="1000" dirty="0"/>
          </a:p>
          <a:p>
            <a:pPr marL="0" indent="0">
              <a:spcBef>
                <a:spcPts val="0"/>
              </a:spcBef>
              <a:buNone/>
            </a:pPr>
            <a:r>
              <a:rPr lang="cs-CZ" sz="1000" dirty="0"/>
              <a:t>Spolupracujeme s naším partnerem na úrovní regionálního destinačního managementu – s Destinační společností Východní Čechy a taktéž spolupracujeme se všemi 7 turistickými informačními centry v oblasti Pardubicko.</a:t>
            </a:r>
          </a:p>
          <a:p>
            <a:pPr marL="0" indent="0">
              <a:spcBef>
                <a:spcPts val="0"/>
              </a:spcBef>
              <a:buNone/>
            </a:pPr>
            <a:endParaRPr lang="cs-CZ" sz="1000" dirty="0"/>
          </a:p>
          <a:p>
            <a:pPr marL="0" indent="0">
              <a:spcBef>
                <a:spcPts val="0"/>
              </a:spcBef>
              <a:buNone/>
            </a:pPr>
            <a:r>
              <a:rPr lang="cs-CZ" sz="1000" dirty="0"/>
              <a:t>Spolupracujeme s podnikateli v cestovním ruchu, místními organizacemi, zájmovými sdruženími a místní samosprávou.</a:t>
            </a:r>
          </a:p>
          <a:p>
            <a:pPr marL="0" indent="0">
              <a:spcBef>
                <a:spcPts val="0"/>
              </a:spcBef>
              <a:buNone/>
            </a:pPr>
            <a:r>
              <a:rPr lang="cs-CZ" sz="1000" dirty="0"/>
              <a:t>Zprostředkováváme spolupráci mezi organizacemi, které jsou činné v cestovním ruchu, sportu a kultuře.</a:t>
            </a:r>
          </a:p>
          <a:p>
            <a:pPr marL="0" indent="0">
              <a:spcBef>
                <a:spcPts val="0"/>
              </a:spcBef>
              <a:buNone/>
            </a:pPr>
            <a:endParaRPr lang="cs-CZ" sz="1000" dirty="0"/>
          </a:p>
          <a:p>
            <a:pPr marL="0" indent="0">
              <a:spcBef>
                <a:spcPts val="0"/>
              </a:spcBef>
              <a:buNone/>
            </a:pPr>
            <a:r>
              <a:rPr lang="cs-CZ" sz="1000" dirty="0"/>
              <a:t>Naplňujeme zásady 3K platformy – komunikace, koordinace a kooperace s aktéry cestovního ruchu v oblasti Pardubicko.</a:t>
            </a:r>
          </a:p>
          <a:p>
            <a:pPr marL="0" indent="0">
              <a:spcBef>
                <a:spcPts val="200"/>
              </a:spcBef>
              <a:buNone/>
            </a:pPr>
            <a:br>
              <a:rPr lang="cs-CZ" sz="1200" dirty="0"/>
            </a:br>
            <a:endParaRPr lang="cs-CZ" sz="1200" dirty="0"/>
          </a:p>
          <a:p>
            <a:pPr marL="0" indent="0">
              <a:spcBef>
                <a:spcPts val="200"/>
              </a:spcBef>
              <a:buNone/>
            </a:pPr>
            <a:endParaRPr lang="cs-CZ" sz="1200" b="1" dirty="0"/>
          </a:p>
          <a:p>
            <a:pPr marL="0" indent="0">
              <a:spcBef>
                <a:spcPts val="200"/>
              </a:spcBef>
              <a:buNone/>
            </a:pPr>
            <a:endParaRPr lang="cs-CZ" sz="1200" b="1" dirty="0"/>
          </a:p>
          <a:p>
            <a:pPr marL="0" indent="0">
              <a:spcBef>
                <a:spcPts val="200"/>
              </a:spcBef>
              <a:buNone/>
            </a:pPr>
            <a:endParaRPr lang="cs-CZ" sz="1200" b="1" dirty="0"/>
          </a:p>
          <a:p>
            <a:pPr marL="0" indent="0">
              <a:spcBef>
                <a:spcPts val="200"/>
              </a:spcBef>
              <a:buNone/>
            </a:pPr>
            <a:r>
              <a:rPr lang="cs-CZ" sz="1200" dirty="0"/>
              <a:t>.</a:t>
            </a:r>
          </a:p>
        </p:txBody>
      </p:sp>
      <p:sp>
        <p:nvSpPr>
          <p:cNvPr id="18" name="Zástupný symbol pro text 17"/>
          <p:cNvSpPr>
            <a:spLocks noGrp="1"/>
          </p:cNvSpPr>
          <p:nvPr>
            <p:ph type="body" idx="1"/>
          </p:nvPr>
        </p:nvSpPr>
        <p:spPr>
          <a:xfrm>
            <a:off x="539552" y="332656"/>
            <a:ext cx="6552728" cy="360082"/>
          </a:xfrm>
        </p:spPr>
        <p:txBody>
          <a:bodyPr lIns="0" tIns="0" rIns="0" bIns="0" anchor="b" anchorCtr="0">
            <a:normAutofit lnSpcReduction="10000"/>
          </a:bodyPr>
          <a:lstStyle/>
          <a:p>
            <a:r>
              <a:rPr lang="cs-CZ" b="0" dirty="0">
                <a:solidFill>
                  <a:srgbClr val="C5615F"/>
                </a:solidFill>
                <a:cs typeface="Arial" panose="020B0604020202020204" pitchFamily="34" charset="0"/>
              </a:rPr>
              <a:t>O nás</a:t>
            </a:r>
          </a:p>
        </p:txBody>
      </p:sp>
      <p:pic>
        <p:nvPicPr>
          <p:cNvPr id="11" name="Zástupný symbol pro obsah 6"/>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7740352" y="116633"/>
            <a:ext cx="878913" cy="504056"/>
          </a:xfrm>
        </p:spPr>
      </p:pic>
      <p:cxnSp>
        <p:nvCxnSpPr>
          <p:cNvPr id="5" name="Přímá spojnice 4"/>
          <p:cNvCxnSpPr/>
          <p:nvPr/>
        </p:nvCxnSpPr>
        <p:spPr>
          <a:xfrm>
            <a:off x="7452320" y="0"/>
            <a:ext cx="0" cy="620688"/>
          </a:xfrm>
          <a:prstGeom prst="line">
            <a:avLst/>
          </a:prstGeom>
          <a:ln w="9525">
            <a:solidFill>
              <a:srgbClr val="E7017B"/>
            </a:solidFill>
          </a:ln>
        </p:spPr>
        <p:style>
          <a:lnRef idx="1">
            <a:schemeClr val="accent1"/>
          </a:lnRef>
          <a:fillRef idx="0">
            <a:schemeClr val="accent1"/>
          </a:fillRef>
          <a:effectRef idx="0">
            <a:schemeClr val="accent1"/>
          </a:effectRef>
          <a:fontRef idx="minor">
            <a:schemeClr val="tx1"/>
          </a:fontRef>
        </p:style>
      </p:cxnSp>
      <p:pic>
        <p:nvPicPr>
          <p:cNvPr id="7" name="Obrázek 6">
            <a:extLst>
              <a:ext uri="{FF2B5EF4-FFF2-40B4-BE49-F238E27FC236}">
                <a16:creationId xmlns:a16="http://schemas.microsoft.com/office/drawing/2014/main" id="{EFF8A157-91D6-431A-ACAA-BC1A945615E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452917"/>
            <a:ext cx="9144000" cy="1262062"/>
          </a:xfrm>
          <a:prstGeom prst="rect">
            <a:avLst/>
          </a:prstGeom>
        </p:spPr>
      </p:pic>
      <p:sp>
        <p:nvSpPr>
          <p:cNvPr id="8" name="Zástupný symbol pro číslo snímku 7">
            <a:extLst>
              <a:ext uri="{FF2B5EF4-FFF2-40B4-BE49-F238E27FC236}">
                <a16:creationId xmlns:a16="http://schemas.microsoft.com/office/drawing/2014/main" id="{F092C25D-814E-461A-843B-6B40161FBCDB}"/>
              </a:ext>
            </a:extLst>
          </p:cNvPr>
          <p:cNvSpPr>
            <a:spLocks noGrp="1"/>
          </p:cNvSpPr>
          <p:nvPr>
            <p:ph type="sldNum" sz="quarter" idx="12"/>
          </p:nvPr>
        </p:nvSpPr>
        <p:spPr/>
        <p:txBody>
          <a:bodyPr/>
          <a:lstStyle/>
          <a:p>
            <a:fld id="{FE51FD68-B365-4D3E-8562-DDED07AE8115}" type="slidenum">
              <a:rPr lang="cs-CZ" smtClean="0"/>
              <a:t>4</a:t>
            </a:fld>
            <a:endParaRPr lang="cs-CZ"/>
          </a:p>
        </p:txBody>
      </p:sp>
    </p:spTree>
    <p:extLst>
      <p:ext uri="{BB962C8B-B14F-4D97-AF65-F5344CB8AC3E}">
        <p14:creationId xmlns:p14="http://schemas.microsoft.com/office/powerpoint/2010/main" val="1930160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Nadpis 16"/>
          <p:cNvSpPr>
            <a:spLocks noGrp="1"/>
          </p:cNvSpPr>
          <p:nvPr>
            <p:ph type="title"/>
          </p:nvPr>
        </p:nvSpPr>
        <p:spPr>
          <a:xfrm>
            <a:off x="4644008" y="1052736"/>
            <a:ext cx="3960000" cy="5040000"/>
          </a:xfrm>
        </p:spPr>
        <p:txBody>
          <a:bodyPr lIns="0" tIns="0" rIns="0" bIns="0" anchor="t">
            <a:noAutofit/>
          </a:bodyPr>
          <a:lstStyle/>
          <a:p>
            <a:pPr algn="l">
              <a:spcBef>
                <a:spcPts val="0"/>
              </a:spcBef>
            </a:pPr>
            <a:r>
              <a:rPr lang="cs-CZ" sz="1050" b="1" dirty="0"/>
              <a:t>Běžní členové spolku v roce 2018</a:t>
            </a:r>
            <a:br>
              <a:rPr lang="cs-CZ" sz="1000" dirty="0"/>
            </a:br>
            <a:r>
              <a:rPr lang="it-IT" sz="1000" dirty="0"/>
              <a:t>Barocco sempre giovane</a:t>
            </a:r>
            <a:r>
              <a:rPr lang="cs-CZ" sz="1000" dirty="0"/>
              <a:t>,</a:t>
            </a:r>
            <a:r>
              <a:rPr lang="it-IT" sz="1000" dirty="0"/>
              <a:t> o. p. s.</a:t>
            </a:r>
            <a:br>
              <a:rPr lang="cs-CZ" sz="1000" dirty="0"/>
            </a:br>
            <a:r>
              <a:rPr lang="cs-CZ" sz="1000" dirty="0"/>
              <a:t>Dostihový spolek, a. s.</a:t>
            </a:r>
            <a:br>
              <a:rPr lang="cs-CZ" sz="1000" dirty="0"/>
            </a:br>
            <a:r>
              <a:rPr lang="cs-CZ" sz="1000" dirty="0"/>
              <a:t>Hotel Arnošt, s. r. o.</a:t>
            </a:r>
            <a:br>
              <a:rPr lang="cs-CZ" sz="1000" dirty="0"/>
            </a:br>
            <a:r>
              <a:rPr lang="cs-CZ" sz="1000" dirty="0"/>
              <a:t>Hotel TRIM, s. r. o.</a:t>
            </a:r>
            <a:br>
              <a:rPr lang="cs-CZ" sz="1000" dirty="0"/>
            </a:br>
            <a:r>
              <a:rPr lang="cs-CZ" sz="1000" dirty="0" err="1"/>
              <a:t>Lokus</a:t>
            </a:r>
            <a:r>
              <a:rPr lang="cs-CZ" sz="1000" dirty="0"/>
              <a:t> Pardubice, s. r. o.</a:t>
            </a:r>
            <a:br>
              <a:rPr lang="cs-CZ" sz="1000" dirty="0"/>
            </a:br>
            <a:r>
              <a:rPr lang="cs-CZ" sz="1000" dirty="0"/>
              <a:t>Pardubický pivovar, a. s.</a:t>
            </a:r>
            <a:br>
              <a:rPr lang="cs-CZ" sz="1000" dirty="0"/>
            </a:br>
            <a:r>
              <a:rPr lang="cs-CZ" sz="1000" dirty="0"/>
              <a:t>Pardubický klub kouzel a magie, z. s.</a:t>
            </a:r>
            <a:br>
              <a:rPr lang="cs-CZ" sz="1000" dirty="0"/>
            </a:br>
            <a:r>
              <a:rPr lang="cs-CZ" sz="1000" dirty="0"/>
              <a:t>RETROMĚSTEČKO, s. r. o. </a:t>
            </a:r>
            <a:br>
              <a:rPr lang="cs-CZ" sz="1000" dirty="0"/>
            </a:br>
            <a:r>
              <a:rPr lang="cs-CZ" sz="1000" dirty="0"/>
              <a:t>Sport </a:t>
            </a:r>
            <a:r>
              <a:rPr lang="cs-CZ" sz="1000" dirty="0" err="1"/>
              <a:t>Motion</a:t>
            </a:r>
            <a:r>
              <a:rPr lang="cs-CZ" sz="1000" dirty="0"/>
              <a:t>, s. r. o.</a:t>
            </a:r>
            <a:br>
              <a:rPr lang="cs-CZ" sz="1000" dirty="0"/>
            </a:br>
            <a:r>
              <a:rPr lang="cs-CZ" sz="1000" dirty="0"/>
              <a:t>Městys Choltice</a:t>
            </a:r>
            <a:br>
              <a:rPr lang="cs-CZ" sz="1000" dirty="0"/>
            </a:br>
            <a:br>
              <a:rPr lang="cs-CZ" sz="1000" b="1" dirty="0"/>
            </a:br>
            <a:br>
              <a:rPr lang="cs-CZ" sz="1000" b="1" dirty="0"/>
            </a:br>
            <a:r>
              <a:rPr lang="cs-CZ" sz="1050" b="1" dirty="0"/>
              <a:t>Orgány Spolku</a:t>
            </a:r>
            <a:br>
              <a:rPr lang="cs-CZ" sz="1000" b="1" dirty="0"/>
            </a:br>
            <a:r>
              <a:rPr lang="cs-CZ" sz="1000" dirty="0"/>
              <a:t>Předseda a místopředseda - statutární orgán </a:t>
            </a:r>
            <a:br>
              <a:rPr lang="cs-CZ" sz="1000" dirty="0"/>
            </a:br>
            <a:r>
              <a:rPr lang="cs-CZ" sz="1000" dirty="0"/>
              <a:t>Valná hromada - nejvyšší orgán</a:t>
            </a:r>
            <a:br>
              <a:rPr lang="cs-CZ" sz="1000" dirty="0"/>
            </a:br>
            <a:r>
              <a:rPr lang="cs-CZ" sz="1000" dirty="0"/>
              <a:t>Rada - výkonný a rozhodovací orgán</a:t>
            </a:r>
            <a:br>
              <a:rPr lang="cs-CZ" sz="1000" dirty="0"/>
            </a:br>
            <a:r>
              <a:rPr lang="cs-CZ" sz="1000" dirty="0"/>
              <a:t>Kontrolní výbor - kontrolní orgán</a:t>
            </a:r>
            <a:br>
              <a:rPr lang="cs-CZ" sz="1000" dirty="0"/>
            </a:br>
            <a:br>
              <a:rPr lang="cs-CZ" sz="1050" dirty="0"/>
            </a:br>
            <a:r>
              <a:rPr lang="cs-CZ" sz="1050" b="1" dirty="0"/>
              <a:t>Zaměstnanci Spolku</a:t>
            </a:r>
            <a:br>
              <a:rPr lang="cs-CZ" sz="1050" b="1" dirty="0"/>
            </a:br>
            <a:r>
              <a:rPr lang="cs-CZ" sz="1000" dirty="0"/>
              <a:t>Ředitelka spolku Petra Pacholíková (do 30. 11. 2018),</a:t>
            </a:r>
            <a:br>
              <a:rPr lang="cs-CZ" sz="1000" dirty="0"/>
            </a:br>
            <a:r>
              <a:rPr lang="cs-CZ" sz="1000" dirty="0"/>
              <a:t>Markéta Krátká(od 3. 12. 2018)</a:t>
            </a:r>
            <a:br>
              <a:rPr lang="cs-CZ" sz="1000" dirty="0"/>
            </a:br>
            <a:r>
              <a:rPr lang="cs-CZ" sz="1000" dirty="0"/>
              <a:t>Produktová manažerka Martina Albrechtová (do 31. 12. 2018)</a:t>
            </a:r>
            <a:br>
              <a:rPr lang="cs-CZ" sz="1400" b="1" dirty="0"/>
            </a:br>
            <a:br>
              <a:rPr lang="cs-CZ" sz="1400" dirty="0"/>
            </a:br>
            <a:br>
              <a:rPr lang="cs-CZ" sz="1400" dirty="0"/>
            </a:br>
            <a:br>
              <a:rPr lang="cs-CZ" sz="1400" dirty="0"/>
            </a:br>
            <a:br>
              <a:rPr lang="cs-CZ" sz="4000" dirty="0"/>
            </a:br>
            <a:endParaRPr lang="cs-CZ" sz="4000" b="1" dirty="0">
              <a:cs typeface="Arial" panose="020B0604020202020204" pitchFamily="34" charset="0"/>
            </a:endParaRPr>
          </a:p>
        </p:txBody>
      </p:sp>
      <p:sp>
        <p:nvSpPr>
          <p:cNvPr id="19" name="Zástupný symbol pro obsah 18"/>
          <p:cNvSpPr>
            <a:spLocks noGrp="1"/>
          </p:cNvSpPr>
          <p:nvPr>
            <p:ph sz="half" idx="2"/>
          </p:nvPr>
        </p:nvSpPr>
        <p:spPr>
          <a:xfrm>
            <a:off x="539550" y="1052736"/>
            <a:ext cx="3960000" cy="5040000"/>
          </a:xfrm>
        </p:spPr>
        <p:txBody>
          <a:bodyPr lIns="0" tIns="0" rIns="0" bIns="0" anchor="t" anchorCtr="0">
            <a:noAutofit/>
          </a:bodyPr>
          <a:lstStyle/>
          <a:p>
            <a:pPr marL="0" indent="0">
              <a:spcBef>
                <a:spcPts val="0"/>
              </a:spcBef>
              <a:buNone/>
            </a:pPr>
            <a:r>
              <a:rPr lang="cs-CZ" sz="1050" b="1" dirty="0"/>
              <a:t>Identifikační údaje</a:t>
            </a:r>
            <a:br>
              <a:rPr lang="cs-CZ" sz="1000" b="1" dirty="0"/>
            </a:br>
            <a:r>
              <a:rPr lang="cs-CZ" sz="1000" dirty="0"/>
              <a:t>Pardubicko - Perníkové srdce Čech, z. s.</a:t>
            </a:r>
            <a:br>
              <a:rPr lang="cs-CZ" sz="1000" dirty="0"/>
            </a:br>
            <a:r>
              <a:rPr lang="cs-CZ" sz="1000" dirty="0"/>
              <a:t>Klášterní 54, 530 02 Pardubice</a:t>
            </a:r>
            <a:br>
              <a:rPr lang="cs-CZ" sz="1000" dirty="0"/>
            </a:br>
            <a:r>
              <a:rPr lang="cs-CZ" sz="1000" dirty="0"/>
              <a:t>IČO: 061 49 006</a:t>
            </a:r>
            <a:br>
              <a:rPr lang="cs-CZ" sz="1000" dirty="0"/>
            </a:br>
            <a:br>
              <a:rPr lang="cs-CZ" sz="1000" dirty="0"/>
            </a:br>
            <a:r>
              <a:rPr lang="cs-CZ" sz="1050" b="1" dirty="0"/>
              <a:t>Zápis ve spolkovém rejstříku</a:t>
            </a:r>
            <a:br>
              <a:rPr lang="cs-CZ" sz="1000" b="1" dirty="0"/>
            </a:br>
            <a:r>
              <a:rPr lang="cs-CZ" sz="1000" dirty="0"/>
              <a:t>Krajský soud v Hradci Králové, oddíl L, vložka číslo 11330 ze dne 16. 6. 2017. Poslední změna provedena dne 6. 5. 2019, změna se týká změny předsedy spolku</a:t>
            </a:r>
            <a:r>
              <a:rPr lang="cs-CZ" sz="1000" dirty="0">
                <a:solidFill>
                  <a:srgbClr val="FF0000"/>
                </a:solidFill>
              </a:rPr>
              <a:t> </a:t>
            </a:r>
            <a:r>
              <a:rPr lang="cs-CZ" sz="1000" dirty="0"/>
              <a:t>ke dni 21. 3. 2019, L 11330/RD31/KSHK, </a:t>
            </a:r>
            <a:r>
              <a:rPr lang="cs-CZ" sz="1000" dirty="0" err="1"/>
              <a:t>Fj</a:t>
            </a:r>
            <a:r>
              <a:rPr lang="cs-CZ" sz="1000" dirty="0"/>
              <a:t> 25378/2019/KSHK.</a:t>
            </a:r>
          </a:p>
          <a:p>
            <a:pPr marL="0" indent="0">
              <a:spcBef>
                <a:spcPts val="0"/>
              </a:spcBef>
              <a:buNone/>
            </a:pPr>
            <a:endParaRPr lang="cs-CZ" sz="1050" b="1" dirty="0"/>
          </a:p>
          <a:p>
            <a:pPr marL="0" indent="0">
              <a:spcBef>
                <a:spcPts val="0"/>
              </a:spcBef>
              <a:buNone/>
            </a:pPr>
            <a:r>
              <a:rPr lang="cs-CZ" sz="1050" b="1" dirty="0"/>
              <a:t>Zakládající členové spolku </a:t>
            </a:r>
          </a:p>
          <a:p>
            <a:pPr marL="0" indent="0">
              <a:spcBef>
                <a:spcPts val="0"/>
              </a:spcBef>
              <a:buNone/>
            </a:pPr>
            <a:r>
              <a:rPr lang="cs-CZ" sz="1000" dirty="0"/>
              <a:t>Statutární město Pardubice – zastoupeno Martinem Charvátem </a:t>
            </a:r>
          </a:p>
          <a:p>
            <a:pPr marL="0" indent="0">
              <a:spcBef>
                <a:spcPts val="0"/>
              </a:spcBef>
              <a:buNone/>
            </a:pPr>
            <a:r>
              <a:rPr lang="cs-CZ" sz="1000" dirty="0"/>
              <a:t>MAS Region Kunětické hory, z. s.  - zastoupen Jozefem </a:t>
            </a:r>
            <a:r>
              <a:rPr lang="cs-CZ" sz="1000" dirty="0" err="1"/>
              <a:t>Petrencem</a:t>
            </a:r>
            <a:r>
              <a:rPr lang="cs-CZ" sz="1000" dirty="0"/>
              <a:t> </a:t>
            </a:r>
          </a:p>
          <a:p>
            <a:pPr marL="0" indent="0">
              <a:spcBef>
                <a:spcPts val="0"/>
              </a:spcBef>
              <a:buNone/>
            </a:pPr>
            <a:r>
              <a:rPr lang="cs-CZ" sz="1000" dirty="0"/>
              <a:t>MAS Bohdanečsko, z. s. – zastoupen </a:t>
            </a:r>
            <a:r>
              <a:rPr lang="cs-CZ" sz="1000" dirty="0" err="1"/>
              <a:t>Timonou</a:t>
            </a:r>
            <a:r>
              <a:rPr lang="cs-CZ" sz="1000" dirty="0"/>
              <a:t> Čermákovou</a:t>
            </a:r>
          </a:p>
          <a:p>
            <a:pPr marL="0" indent="0">
              <a:spcBef>
                <a:spcPts val="0"/>
              </a:spcBef>
              <a:buNone/>
            </a:pPr>
            <a:r>
              <a:rPr lang="cs-CZ" sz="1000" dirty="0"/>
              <a:t>MAS </a:t>
            </a:r>
            <a:r>
              <a:rPr lang="cs-CZ" sz="1000" dirty="0" err="1"/>
              <a:t>Holicko</a:t>
            </a:r>
            <a:r>
              <a:rPr lang="cs-CZ" sz="1000" dirty="0"/>
              <a:t>, o.p.s. – zastoupena Michaelou Kovářovou</a:t>
            </a:r>
          </a:p>
          <a:p>
            <a:pPr marL="0" indent="0">
              <a:spcBef>
                <a:spcPts val="0"/>
              </a:spcBef>
              <a:buNone/>
            </a:pPr>
            <a:r>
              <a:rPr lang="cs-CZ" sz="1000" dirty="0"/>
              <a:t>MAS Železnohorský region, z. s. – zastoupen Josefem Blažkem</a:t>
            </a:r>
          </a:p>
          <a:p>
            <a:pPr marL="0" indent="0">
              <a:spcBef>
                <a:spcPts val="0"/>
              </a:spcBef>
              <a:buNone/>
            </a:pPr>
            <a:endParaRPr lang="cs-CZ" sz="1200" b="1" dirty="0"/>
          </a:p>
        </p:txBody>
      </p:sp>
      <p:sp>
        <p:nvSpPr>
          <p:cNvPr id="18" name="Zástupný symbol pro text 17"/>
          <p:cNvSpPr>
            <a:spLocks noGrp="1"/>
          </p:cNvSpPr>
          <p:nvPr>
            <p:ph type="body" idx="1"/>
          </p:nvPr>
        </p:nvSpPr>
        <p:spPr>
          <a:xfrm>
            <a:off x="539552" y="332656"/>
            <a:ext cx="6552728" cy="360082"/>
          </a:xfrm>
        </p:spPr>
        <p:txBody>
          <a:bodyPr lIns="0" tIns="0" rIns="0" bIns="0" anchor="b" anchorCtr="0">
            <a:normAutofit lnSpcReduction="10000"/>
          </a:bodyPr>
          <a:lstStyle/>
          <a:p>
            <a:r>
              <a:rPr lang="cs-CZ" b="0" dirty="0">
                <a:solidFill>
                  <a:srgbClr val="C5615F"/>
                </a:solidFill>
                <a:cs typeface="Arial" panose="020B0604020202020204" pitchFamily="34" charset="0"/>
              </a:rPr>
              <a:t>Základní údaje</a:t>
            </a:r>
          </a:p>
        </p:txBody>
      </p:sp>
      <p:pic>
        <p:nvPicPr>
          <p:cNvPr id="11" name="Zástupný symbol pro obsah 6"/>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7740352" y="116633"/>
            <a:ext cx="878913" cy="504056"/>
          </a:xfrm>
        </p:spPr>
      </p:pic>
      <p:cxnSp>
        <p:nvCxnSpPr>
          <p:cNvPr id="5" name="Přímá spojnice 4"/>
          <p:cNvCxnSpPr/>
          <p:nvPr/>
        </p:nvCxnSpPr>
        <p:spPr>
          <a:xfrm>
            <a:off x="7452320" y="0"/>
            <a:ext cx="0" cy="620688"/>
          </a:xfrm>
          <a:prstGeom prst="line">
            <a:avLst/>
          </a:prstGeom>
          <a:ln w="9525">
            <a:solidFill>
              <a:srgbClr val="E7017B"/>
            </a:solidFill>
          </a:ln>
        </p:spPr>
        <p:style>
          <a:lnRef idx="1">
            <a:schemeClr val="accent1"/>
          </a:lnRef>
          <a:fillRef idx="0">
            <a:schemeClr val="accent1"/>
          </a:fillRef>
          <a:effectRef idx="0">
            <a:schemeClr val="accent1"/>
          </a:effectRef>
          <a:fontRef idx="minor">
            <a:schemeClr val="tx1"/>
          </a:fontRef>
        </p:style>
      </p:cxnSp>
      <p:pic>
        <p:nvPicPr>
          <p:cNvPr id="7" name="Obrázek 6">
            <a:extLst>
              <a:ext uri="{FF2B5EF4-FFF2-40B4-BE49-F238E27FC236}">
                <a16:creationId xmlns:a16="http://schemas.microsoft.com/office/drawing/2014/main" id="{B472177A-6B74-41CA-8393-9A08AB169F1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452917"/>
            <a:ext cx="9144000" cy="1262062"/>
          </a:xfrm>
          <a:prstGeom prst="rect">
            <a:avLst/>
          </a:prstGeom>
        </p:spPr>
      </p:pic>
      <p:sp>
        <p:nvSpPr>
          <p:cNvPr id="8" name="Zástupný symbol pro číslo snímku 7">
            <a:extLst>
              <a:ext uri="{FF2B5EF4-FFF2-40B4-BE49-F238E27FC236}">
                <a16:creationId xmlns:a16="http://schemas.microsoft.com/office/drawing/2014/main" id="{51238967-A41E-479C-B242-6CA20E227E7E}"/>
              </a:ext>
            </a:extLst>
          </p:cNvPr>
          <p:cNvSpPr>
            <a:spLocks noGrp="1"/>
          </p:cNvSpPr>
          <p:nvPr>
            <p:ph type="sldNum" sz="quarter" idx="12"/>
          </p:nvPr>
        </p:nvSpPr>
        <p:spPr/>
        <p:txBody>
          <a:bodyPr/>
          <a:lstStyle/>
          <a:p>
            <a:fld id="{FE51FD68-B365-4D3E-8562-DDED07AE8115}" type="slidenum">
              <a:rPr lang="cs-CZ" smtClean="0"/>
              <a:t>5</a:t>
            </a:fld>
            <a:endParaRPr lang="cs-CZ"/>
          </a:p>
        </p:txBody>
      </p:sp>
    </p:spTree>
    <p:extLst>
      <p:ext uri="{BB962C8B-B14F-4D97-AF65-F5344CB8AC3E}">
        <p14:creationId xmlns:p14="http://schemas.microsoft.com/office/powerpoint/2010/main" val="1077687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Nadpis 16"/>
          <p:cNvSpPr>
            <a:spLocks noGrp="1"/>
          </p:cNvSpPr>
          <p:nvPr>
            <p:ph type="title"/>
          </p:nvPr>
        </p:nvSpPr>
        <p:spPr>
          <a:xfrm>
            <a:off x="4644008" y="1052736"/>
            <a:ext cx="3960000" cy="5040000"/>
          </a:xfrm>
        </p:spPr>
        <p:txBody>
          <a:bodyPr lIns="0" tIns="0" rIns="0" bIns="0" anchor="t">
            <a:noAutofit/>
          </a:bodyPr>
          <a:lstStyle/>
          <a:p>
            <a:pPr algn="l"/>
            <a:r>
              <a:rPr lang="cs-CZ" sz="1050" b="1" dirty="0"/>
              <a:t>Členové Rady spolku </a:t>
            </a:r>
            <a:br>
              <a:rPr lang="cs-CZ" sz="1000" b="1" dirty="0"/>
            </a:br>
            <a:r>
              <a:rPr lang="cs-CZ" sz="1000" dirty="0"/>
              <a:t>Martin Charvát, Martin Karas a Jakub Rychtecký za Statutární město Pardubice</a:t>
            </a:r>
            <a:br>
              <a:rPr lang="cs-CZ" sz="1000" dirty="0"/>
            </a:br>
            <a:r>
              <a:rPr lang="cs-CZ" sz="1000" dirty="0"/>
              <a:t>Jozef </a:t>
            </a:r>
            <a:r>
              <a:rPr lang="cs-CZ" sz="1000" dirty="0" err="1"/>
              <a:t>Petrenec</a:t>
            </a:r>
            <a:r>
              <a:rPr lang="cs-CZ" sz="1000" dirty="0"/>
              <a:t> za MAS Region Kunětické hory, z. s</a:t>
            </a:r>
            <a:br>
              <a:rPr lang="cs-CZ" sz="1000" dirty="0"/>
            </a:br>
            <a:r>
              <a:rPr lang="cs-CZ" sz="1000" dirty="0"/>
              <a:t>Ivana Málková za MAS Bohdanečsko, z. s.</a:t>
            </a:r>
            <a:br>
              <a:rPr lang="cs-CZ" sz="1000" dirty="0"/>
            </a:br>
            <a:r>
              <a:rPr lang="cs-CZ" sz="1000" dirty="0"/>
              <a:t>Michaela Kovářová za MAS Holicko, o.p.s. </a:t>
            </a:r>
            <a:br>
              <a:rPr lang="cs-CZ" sz="1000" dirty="0"/>
            </a:br>
            <a:r>
              <a:rPr lang="cs-CZ" sz="1000" dirty="0"/>
              <a:t>Jozef Blažek za MAS Železnohorský region, z. s.</a:t>
            </a:r>
            <a:br>
              <a:rPr lang="cs-CZ" sz="1000" dirty="0"/>
            </a:br>
            <a:br>
              <a:rPr lang="cs-CZ" sz="1050" dirty="0"/>
            </a:br>
            <a:r>
              <a:rPr lang="cs-CZ" sz="1050" b="1" dirty="0"/>
              <a:t>Členové</a:t>
            </a:r>
            <a:r>
              <a:rPr lang="cs-CZ" sz="1050" dirty="0"/>
              <a:t> </a:t>
            </a:r>
            <a:r>
              <a:rPr lang="cs-CZ" sz="1050" b="1" dirty="0"/>
              <a:t>kontrolního výboru spolku</a:t>
            </a:r>
            <a:br>
              <a:rPr lang="cs-CZ" sz="1050" b="1" dirty="0"/>
            </a:br>
            <a:r>
              <a:rPr lang="cs-CZ" sz="1000" dirty="0"/>
              <a:t>Jiří </a:t>
            </a:r>
            <a:r>
              <a:rPr lang="cs-CZ" sz="1000" dirty="0" err="1"/>
              <a:t>Lejhanec</a:t>
            </a:r>
            <a:r>
              <a:rPr lang="cs-CZ" sz="1000" dirty="0"/>
              <a:t> a Jan </a:t>
            </a:r>
            <a:r>
              <a:rPr lang="cs-CZ" sz="1000" dirty="0" err="1"/>
              <a:t>Mazuch</a:t>
            </a:r>
            <a:r>
              <a:rPr lang="cs-CZ" sz="1000" dirty="0"/>
              <a:t> za Statutární město Pardubice, Kateřina Korejtková za MAS Železnohorský region, z. s. (do 21. 12. 2018), Daniela Dvořáková za MAS Bohdanečsko, z. s. (od 21. 12. 2018)</a:t>
            </a:r>
            <a:br>
              <a:rPr lang="cs-CZ" sz="1200" dirty="0"/>
            </a:br>
            <a:br>
              <a:rPr lang="cs-CZ" sz="1200" dirty="0"/>
            </a:br>
            <a:br>
              <a:rPr lang="cs-CZ" sz="1200" dirty="0"/>
            </a:br>
            <a:br>
              <a:rPr lang="cs-CZ" sz="1200" dirty="0"/>
            </a:br>
            <a:br>
              <a:rPr lang="cs-CZ" sz="1200" dirty="0"/>
            </a:br>
            <a:br>
              <a:rPr lang="cs-CZ" sz="1200" dirty="0"/>
            </a:br>
            <a:endParaRPr lang="cs-CZ" sz="4000" b="1" dirty="0">
              <a:cs typeface="Arial" panose="020B0604020202020204" pitchFamily="34" charset="0"/>
            </a:endParaRPr>
          </a:p>
        </p:txBody>
      </p:sp>
      <p:sp>
        <p:nvSpPr>
          <p:cNvPr id="19" name="Zástupný symbol pro obsah 18"/>
          <p:cNvSpPr>
            <a:spLocks noGrp="1"/>
          </p:cNvSpPr>
          <p:nvPr>
            <p:ph sz="half" idx="2"/>
          </p:nvPr>
        </p:nvSpPr>
        <p:spPr>
          <a:xfrm>
            <a:off x="539550" y="1052736"/>
            <a:ext cx="3960000" cy="5040000"/>
          </a:xfrm>
        </p:spPr>
        <p:txBody>
          <a:bodyPr lIns="0" tIns="0" rIns="0" bIns="0" anchor="t" anchorCtr="0">
            <a:noAutofit/>
          </a:bodyPr>
          <a:lstStyle/>
          <a:p>
            <a:pPr marL="0" indent="0">
              <a:spcBef>
                <a:spcPts val="0"/>
              </a:spcBef>
              <a:buNone/>
            </a:pPr>
            <a:r>
              <a:rPr lang="cs-CZ" sz="1050" b="1" dirty="0"/>
              <a:t>Statutární orgán spolku </a:t>
            </a:r>
            <a:endParaRPr lang="cs-CZ" sz="1000" b="1" dirty="0"/>
          </a:p>
          <a:p>
            <a:pPr marL="0" indent="0">
              <a:spcBef>
                <a:spcPts val="0"/>
              </a:spcBef>
              <a:buNone/>
            </a:pPr>
            <a:r>
              <a:rPr lang="cs-CZ" sz="1000" dirty="0"/>
              <a:t>Jakub Rychtecký – předseda spolku</a:t>
            </a:r>
          </a:p>
          <a:p>
            <a:pPr marL="0" indent="0">
              <a:spcBef>
                <a:spcPts val="0"/>
              </a:spcBef>
              <a:buNone/>
            </a:pPr>
            <a:r>
              <a:rPr lang="cs-CZ" sz="1000" dirty="0"/>
              <a:t>Josef Blažek – místopředseda spolku (do 21. 12. 2018)</a:t>
            </a:r>
            <a:br>
              <a:rPr lang="cs-CZ" sz="1000" dirty="0"/>
            </a:br>
            <a:r>
              <a:rPr lang="cs-CZ" sz="1000" dirty="0"/>
              <a:t>Jozef </a:t>
            </a:r>
            <a:r>
              <a:rPr lang="cs-CZ" sz="1000" dirty="0" err="1"/>
              <a:t>Petrenec</a:t>
            </a:r>
            <a:r>
              <a:rPr lang="cs-CZ" sz="1000" dirty="0"/>
              <a:t>- místopředseda spolku (od 21. 12. 2018)</a:t>
            </a:r>
            <a:br>
              <a:rPr lang="cs-CZ" sz="1000" dirty="0"/>
            </a:br>
            <a:endParaRPr lang="cs-CZ" sz="1000" dirty="0"/>
          </a:p>
          <a:p>
            <a:pPr marL="0" indent="0">
              <a:spcBef>
                <a:spcPts val="0"/>
              </a:spcBef>
              <a:buNone/>
            </a:pPr>
            <a:r>
              <a:rPr lang="cs-CZ" sz="1050" b="1" dirty="0"/>
              <a:t>Členové Valné hromady spolku</a:t>
            </a:r>
            <a:br>
              <a:rPr lang="cs-CZ" sz="1000" b="1" dirty="0"/>
            </a:br>
            <a:r>
              <a:rPr lang="cs-CZ" sz="1000" dirty="0"/>
              <a:t>Martin Karas za Statutární město Pardubice</a:t>
            </a:r>
          </a:p>
          <a:p>
            <a:pPr marL="0" indent="0">
              <a:spcBef>
                <a:spcPts val="0"/>
              </a:spcBef>
              <a:buNone/>
            </a:pPr>
            <a:r>
              <a:rPr lang="cs-CZ" sz="1000" dirty="0"/>
              <a:t>Jozef </a:t>
            </a:r>
            <a:r>
              <a:rPr lang="cs-CZ" sz="1000" dirty="0" err="1"/>
              <a:t>Petrenec</a:t>
            </a:r>
            <a:r>
              <a:rPr lang="cs-CZ" sz="1000" dirty="0"/>
              <a:t> za MAS Region Kunětické hory, z. s.</a:t>
            </a:r>
          </a:p>
          <a:p>
            <a:pPr marL="0" indent="0">
              <a:spcBef>
                <a:spcPts val="0"/>
              </a:spcBef>
              <a:buNone/>
            </a:pPr>
            <a:r>
              <a:rPr lang="cs-CZ" sz="1000" dirty="0"/>
              <a:t>Ivana Málková za MAS Bohdanečsko, z. s.</a:t>
            </a:r>
          </a:p>
          <a:p>
            <a:pPr marL="0" indent="0">
              <a:spcBef>
                <a:spcPts val="0"/>
              </a:spcBef>
              <a:buNone/>
            </a:pPr>
            <a:r>
              <a:rPr lang="cs-CZ" sz="1000" dirty="0"/>
              <a:t>Michaela Kovářová za MAS </a:t>
            </a:r>
            <a:r>
              <a:rPr lang="cs-CZ" sz="1000" dirty="0" err="1"/>
              <a:t>Holicko</a:t>
            </a:r>
            <a:r>
              <a:rPr lang="cs-CZ" sz="1000" dirty="0"/>
              <a:t>, o.p.s. </a:t>
            </a:r>
          </a:p>
          <a:p>
            <a:pPr marL="0" indent="0">
              <a:spcBef>
                <a:spcPts val="0"/>
              </a:spcBef>
              <a:buNone/>
            </a:pPr>
            <a:r>
              <a:rPr lang="cs-CZ" sz="1000" dirty="0"/>
              <a:t>Josef Blažek za MAS Železnohorský region, z. s.</a:t>
            </a:r>
          </a:p>
          <a:p>
            <a:pPr marL="0" indent="0">
              <a:spcBef>
                <a:spcPts val="0"/>
              </a:spcBef>
              <a:buNone/>
            </a:pPr>
            <a:r>
              <a:rPr lang="cs-CZ" sz="1000" dirty="0"/>
              <a:t>Josef Krečmer za </a:t>
            </a:r>
            <a:r>
              <a:rPr lang="it-IT" sz="1000" dirty="0"/>
              <a:t>Barocco sempre giovane</a:t>
            </a:r>
            <a:r>
              <a:rPr lang="cs-CZ" sz="1000" dirty="0"/>
              <a:t>,</a:t>
            </a:r>
            <a:r>
              <a:rPr lang="it-IT" sz="1000" dirty="0"/>
              <a:t> o. p. s.</a:t>
            </a:r>
            <a:br>
              <a:rPr lang="cs-CZ" sz="1000" dirty="0"/>
            </a:br>
            <a:r>
              <a:rPr lang="cs-CZ" sz="1000" dirty="0"/>
              <a:t>Hana Kamenická za Dostihový spolek, a. s.</a:t>
            </a:r>
            <a:br>
              <a:rPr lang="cs-CZ" sz="1000" dirty="0"/>
            </a:br>
            <a:r>
              <a:rPr lang="cs-CZ" sz="1000" dirty="0"/>
              <a:t>Pavla Volfová za Hotel Arnošt, s. r. o.</a:t>
            </a:r>
            <a:br>
              <a:rPr lang="cs-CZ" sz="1000" dirty="0"/>
            </a:br>
            <a:r>
              <a:rPr lang="cs-CZ" sz="1000" dirty="0"/>
              <a:t>Alena Kratochvílová za Hotel TRIM, s. r. o.</a:t>
            </a:r>
            <a:br>
              <a:rPr lang="cs-CZ" sz="1000" dirty="0"/>
            </a:br>
            <a:r>
              <a:rPr lang="cs-CZ" sz="1000" dirty="0"/>
              <a:t>Jan </a:t>
            </a:r>
            <a:r>
              <a:rPr lang="cs-CZ" sz="1000" dirty="0" err="1"/>
              <a:t>Mazuch</a:t>
            </a:r>
            <a:r>
              <a:rPr lang="cs-CZ" sz="1000" dirty="0"/>
              <a:t> za </a:t>
            </a:r>
            <a:r>
              <a:rPr lang="cs-CZ" sz="1000" dirty="0" err="1"/>
              <a:t>Lokus</a:t>
            </a:r>
            <a:r>
              <a:rPr lang="cs-CZ" sz="1000" dirty="0"/>
              <a:t> Pardubice, s. r. o.</a:t>
            </a:r>
            <a:br>
              <a:rPr lang="cs-CZ" sz="1000" dirty="0"/>
            </a:br>
            <a:r>
              <a:rPr lang="cs-CZ" sz="1000" dirty="0"/>
              <a:t>Martin Koudelka za Pardubický pivovar, a. s.</a:t>
            </a:r>
            <a:br>
              <a:rPr lang="cs-CZ" sz="1000" dirty="0"/>
            </a:br>
            <a:r>
              <a:rPr lang="cs-CZ" sz="1000" dirty="0"/>
              <a:t>Ladislav Kůrka za Pardubický klub kouzel a magie, z. s.</a:t>
            </a:r>
            <a:br>
              <a:rPr lang="cs-CZ" sz="1000" dirty="0"/>
            </a:br>
            <a:r>
              <a:rPr lang="cs-CZ" sz="1000" dirty="0"/>
              <a:t>Miroslav Toman za RETROMĚSTEČKO, s. r. o. </a:t>
            </a:r>
            <a:br>
              <a:rPr lang="cs-CZ" sz="1000" dirty="0"/>
            </a:br>
            <a:r>
              <a:rPr lang="cs-CZ" sz="1000" dirty="0"/>
              <a:t>Lukáš </a:t>
            </a:r>
            <a:r>
              <a:rPr lang="cs-CZ" sz="1000" dirty="0" err="1"/>
              <a:t>Uncajtík</a:t>
            </a:r>
            <a:r>
              <a:rPr lang="cs-CZ" sz="1000" dirty="0"/>
              <a:t> za Sport </a:t>
            </a:r>
            <a:r>
              <a:rPr lang="cs-CZ" sz="1000" dirty="0" err="1"/>
              <a:t>Motion</a:t>
            </a:r>
            <a:r>
              <a:rPr lang="cs-CZ" sz="1000" dirty="0"/>
              <a:t>, s. r. o.</a:t>
            </a:r>
            <a:br>
              <a:rPr lang="cs-CZ" sz="1000" dirty="0"/>
            </a:br>
            <a:r>
              <a:rPr lang="cs-CZ" sz="1000" dirty="0"/>
              <a:t>Lukáš </a:t>
            </a:r>
            <a:r>
              <a:rPr lang="cs-CZ" sz="1000" dirty="0" err="1"/>
              <a:t>Rychtecký</a:t>
            </a:r>
            <a:r>
              <a:rPr lang="cs-CZ" sz="1000" dirty="0"/>
              <a:t> za Městys Choltice</a:t>
            </a:r>
          </a:p>
          <a:p>
            <a:pPr marL="0" indent="0">
              <a:spcBef>
                <a:spcPts val="0"/>
              </a:spcBef>
              <a:buNone/>
            </a:pPr>
            <a:endParaRPr lang="cs-CZ" sz="1200" dirty="0"/>
          </a:p>
          <a:p>
            <a:pPr marL="0" indent="0">
              <a:spcBef>
                <a:spcPts val="0"/>
              </a:spcBef>
              <a:buNone/>
            </a:pPr>
            <a:endParaRPr lang="cs-CZ" sz="1200" dirty="0"/>
          </a:p>
          <a:p>
            <a:pPr marL="0" indent="0">
              <a:spcBef>
                <a:spcPts val="200"/>
              </a:spcBef>
              <a:buNone/>
            </a:pPr>
            <a:endParaRPr lang="cs-CZ" sz="1200" b="1" dirty="0"/>
          </a:p>
          <a:p>
            <a:pPr marL="0" indent="0">
              <a:spcBef>
                <a:spcPts val="200"/>
              </a:spcBef>
              <a:buNone/>
            </a:pPr>
            <a:br>
              <a:rPr lang="cs-CZ" sz="1200" dirty="0"/>
            </a:br>
            <a:endParaRPr lang="cs-CZ" sz="1200" b="1" dirty="0"/>
          </a:p>
          <a:p>
            <a:pPr marL="0" indent="0">
              <a:spcBef>
                <a:spcPts val="200"/>
              </a:spcBef>
              <a:buNone/>
            </a:pPr>
            <a:endParaRPr lang="cs-CZ" sz="1200" b="1" dirty="0"/>
          </a:p>
          <a:p>
            <a:pPr marL="0" indent="0">
              <a:spcBef>
                <a:spcPts val="200"/>
              </a:spcBef>
              <a:buNone/>
            </a:pPr>
            <a:endParaRPr lang="cs-CZ" sz="1200" dirty="0"/>
          </a:p>
        </p:txBody>
      </p:sp>
      <p:sp>
        <p:nvSpPr>
          <p:cNvPr id="18" name="Zástupný symbol pro text 17"/>
          <p:cNvSpPr>
            <a:spLocks noGrp="1"/>
          </p:cNvSpPr>
          <p:nvPr>
            <p:ph type="body" idx="1"/>
          </p:nvPr>
        </p:nvSpPr>
        <p:spPr>
          <a:xfrm>
            <a:off x="539552" y="332656"/>
            <a:ext cx="6552728" cy="360082"/>
          </a:xfrm>
        </p:spPr>
        <p:txBody>
          <a:bodyPr lIns="0" tIns="0" rIns="0" bIns="0" anchor="b" anchorCtr="0">
            <a:normAutofit lnSpcReduction="10000"/>
          </a:bodyPr>
          <a:lstStyle/>
          <a:p>
            <a:r>
              <a:rPr lang="cs-CZ" b="0" dirty="0">
                <a:solidFill>
                  <a:srgbClr val="C5615F"/>
                </a:solidFill>
                <a:cs typeface="Arial" panose="020B0604020202020204" pitchFamily="34" charset="0"/>
              </a:rPr>
              <a:t>Základní údaje</a:t>
            </a:r>
          </a:p>
        </p:txBody>
      </p:sp>
      <p:pic>
        <p:nvPicPr>
          <p:cNvPr id="11" name="Zástupný symbol pro obsah 6"/>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7740352" y="116633"/>
            <a:ext cx="878913" cy="504056"/>
          </a:xfrm>
        </p:spPr>
      </p:pic>
      <p:cxnSp>
        <p:nvCxnSpPr>
          <p:cNvPr id="5" name="Přímá spojnice 4"/>
          <p:cNvCxnSpPr/>
          <p:nvPr/>
        </p:nvCxnSpPr>
        <p:spPr>
          <a:xfrm>
            <a:off x="7452320" y="0"/>
            <a:ext cx="0" cy="620688"/>
          </a:xfrm>
          <a:prstGeom prst="line">
            <a:avLst/>
          </a:prstGeom>
          <a:ln w="9525">
            <a:solidFill>
              <a:srgbClr val="E7017B"/>
            </a:solidFill>
          </a:ln>
        </p:spPr>
        <p:style>
          <a:lnRef idx="1">
            <a:schemeClr val="accent1"/>
          </a:lnRef>
          <a:fillRef idx="0">
            <a:schemeClr val="accent1"/>
          </a:fillRef>
          <a:effectRef idx="0">
            <a:schemeClr val="accent1"/>
          </a:effectRef>
          <a:fontRef idx="minor">
            <a:schemeClr val="tx1"/>
          </a:fontRef>
        </p:style>
      </p:cxnSp>
      <p:pic>
        <p:nvPicPr>
          <p:cNvPr id="7" name="Obrázek 6">
            <a:extLst>
              <a:ext uri="{FF2B5EF4-FFF2-40B4-BE49-F238E27FC236}">
                <a16:creationId xmlns:a16="http://schemas.microsoft.com/office/drawing/2014/main" id="{B472177A-6B74-41CA-8393-9A08AB169F1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452917"/>
            <a:ext cx="9144000" cy="1262062"/>
          </a:xfrm>
          <a:prstGeom prst="rect">
            <a:avLst/>
          </a:prstGeom>
        </p:spPr>
      </p:pic>
      <p:sp>
        <p:nvSpPr>
          <p:cNvPr id="8" name="Zástupný symbol pro číslo snímku 7">
            <a:extLst>
              <a:ext uri="{FF2B5EF4-FFF2-40B4-BE49-F238E27FC236}">
                <a16:creationId xmlns:a16="http://schemas.microsoft.com/office/drawing/2014/main" id="{D3D4B33D-BBE2-414A-BA8E-4FA60123C718}"/>
              </a:ext>
            </a:extLst>
          </p:cNvPr>
          <p:cNvSpPr>
            <a:spLocks noGrp="1"/>
          </p:cNvSpPr>
          <p:nvPr>
            <p:ph type="sldNum" sz="quarter" idx="12"/>
          </p:nvPr>
        </p:nvSpPr>
        <p:spPr/>
        <p:txBody>
          <a:bodyPr/>
          <a:lstStyle/>
          <a:p>
            <a:fld id="{FE51FD68-B365-4D3E-8562-DDED07AE8115}" type="slidenum">
              <a:rPr lang="cs-CZ" smtClean="0"/>
              <a:t>6</a:t>
            </a:fld>
            <a:endParaRPr lang="cs-CZ"/>
          </a:p>
        </p:txBody>
      </p:sp>
    </p:spTree>
    <p:extLst>
      <p:ext uri="{BB962C8B-B14F-4D97-AF65-F5344CB8AC3E}">
        <p14:creationId xmlns:p14="http://schemas.microsoft.com/office/powerpoint/2010/main" val="2922747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Nadpis 16"/>
          <p:cNvSpPr>
            <a:spLocks noGrp="1"/>
          </p:cNvSpPr>
          <p:nvPr>
            <p:ph type="title"/>
          </p:nvPr>
        </p:nvSpPr>
        <p:spPr>
          <a:xfrm>
            <a:off x="4644008" y="1052736"/>
            <a:ext cx="3960000" cy="5040000"/>
          </a:xfrm>
        </p:spPr>
        <p:txBody>
          <a:bodyPr lIns="0" tIns="0" rIns="0" bIns="0" anchor="t">
            <a:noAutofit/>
          </a:bodyPr>
          <a:lstStyle/>
          <a:p>
            <a:pPr algn="l"/>
            <a:r>
              <a:rPr lang="cs-CZ" sz="1000" dirty="0"/>
              <a:t>Stranou nezůstaly ani tištěné materiály oblasti Pardubicko. Byla dokončena základní sada tištěných materiálů pro oblast Pardubicko, a to vydáním materiálů </a:t>
            </a:r>
            <a:r>
              <a:rPr lang="cs-CZ" sz="1000" i="1" dirty="0"/>
              <a:t>Pardubicko aktivně</a:t>
            </a:r>
            <a:r>
              <a:rPr lang="cs-CZ" sz="1000" dirty="0"/>
              <a:t> a </a:t>
            </a:r>
            <a:r>
              <a:rPr lang="cs-CZ" sz="1000" i="1" dirty="0"/>
              <a:t>Pardubicko relaxačně </a:t>
            </a:r>
            <a:r>
              <a:rPr lang="cs-CZ" sz="1000" dirty="0"/>
              <a:t>v české i anglické verzi. Mimo to spolek vydal </a:t>
            </a:r>
            <a:r>
              <a:rPr lang="cs-CZ" sz="1000" i="1" dirty="0"/>
              <a:t>Katalog akcí a služeb 2018 </a:t>
            </a:r>
            <a:r>
              <a:rPr lang="cs-CZ" sz="1000" dirty="0"/>
              <a:t>a dotazník </a:t>
            </a:r>
            <a:r>
              <a:rPr lang="cs-CZ" sz="1000" i="1" dirty="0"/>
              <a:t>Jak se Vám líbí na Pardubicku?</a:t>
            </a:r>
            <a:r>
              <a:rPr lang="cs-CZ" sz="1000" dirty="0"/>
              <a:t>. Spolek rozšířil svou fotobanku a představil </a:t>
            </a:r>
            <a:r>
              <a:rPr lang="cs-CZ" sz="1000" dirty="0" err="1"/>
              <a:t>videospot</a:t>
            </a:r>
            <a:r>
              <a:rPr lang="cs-CZ" sz="1000" dirty="0"/>
              <a:t> turistické oblasti Pardubicko. Energie byla zaměřena také na rozšíření webu, práci se sociálními sítěmi a rozšiřování fanouškovské základny na </a:t>
            </a:r>
            <a:r>
              <a:rPr lang="cs-CZ" sz="1000" dirty="0" err="1"/>
              <a:t>facebooku</a:t>
            </a:r>
            <a:r>
              <a:rPr lang="cs-CZ" sz="1000" dirty="0"/>
              <a:t> turistické oblasti Pardubicko. </a:t>
            </a:r>
            <a:br>
              <a:rPr lang="cs-CZ" sz="1000" dirty="0"/>
            </a:br>
            <a:r>
              <a:rPr lang="cs-CZ" sz="1000" dirty="0"/>
              <a:t>Pozornost byla rovněž věnována sběru dat o návštěvnících turistické oblasti Pardubicko, přičemž dotazník </a:t>
            </a:r>
            <a:r>
              <a:rPr lang="cs-CZ" sz="1000" i="1" dirty="0"/>
              <a:t>Jak se Vám líbí na Pardubicku? </a:t>
            </a:r>
            <a:r>
              <a:rPr lang="cs-CZ" sz="1000" dirty="0"/>
              <a:t>byl v průběhu roku distribuován mezi turistická informační centra v oblasti Pardubicko, členy spolku a partnery. </a:t>
            </a:r>
            <a:br>
              <a:rPr lang="cs-CZ" sz="1000" dirty="0"/>
            </a:br>
            <a:r>
              <a:rPr lang="cs-CZ" sz="1000" dirty="0"/>
              <a:t> </a:t>
            </a:r>
            <a:br>
              <a:rPr lang="cs-CZ" sz="1000" dirty="0"/>
            </a:br>
            <a:r>
              <a:rPr lang="cs-CZ" sz="1000" dirty="0"/>
              <a:t>Během roku se ve spolupráci s Destinační společností Východní Čechy, jejímž členem se spolek na začátku roku stal, podařilo zrealizovat několik zahraničních </a:t>
            </a:r>
            <a:r>
              <a:rPr lang="cs-CZ" sz="1000" dirty="0" err="1"/>
              <a:t>presstripů</a:t>
            </a:r>
            <a:r>
              <a:rPr lang="cs-CZ" sz="1000" dirty="0"/>
              <a:t>. Jednalo se o anglický presstrip se zaměřením na moderní architekturu (30. 6. 2018), akci TBEX (</a:t>
            </a:r>
            <a:r>
              <a:rPr lang="cs-CZ" sz="1000" dirty="0" err="1"/>
              <a:t>The</a:t>
            </a:r>
            <a:r>
              <a:rPr lang="cs-CZ" sz="1000" dirty="0"/>
              <a:t> </a:t>
            </a:r>
            <a:r>
              <a:rPr lang="cs-CZ" sz="1000" dirty="0" err="1"/>
              <a:t>Travel</a:t>
            </a:r>
            <a:r>
              <a:rPr lang="cs-CZ" sz="1000" dirty="0"/>
              <a:t> Blog Exchange), která na Pardubicko přivedla světoznámé blogerky. Ty v rámci svého dvoudenního putování Pardubickem vytvořily velké množství kvalitního materiálu, který aktivně prezentovaly na sociálních sítích (29. - 30. 7. 2018). Následoval japonský presstrip se zaměřením na historii a tradice (12. - 14. 9. 2018), německý presstrip (16. – 17. 9. 2018) a druhý anglický presstrip se zaměřením na koně a dostihy (12. - 15. 10. 2018).</a:t>
            </a:r>
            <a:br>
              <a:rPr lang="cs-CZ" sz="1100" dirty="0"/>
            </a:br>
            <a:br>
              <a:rPr lang="cs-CZ" sz="1100" dirty="0"/>
            </a:br>
            <a:br>
              <a:rPr lang="cs-CZ" sz="1100" dirty="0"/>
            </a:br>
            <a:endParaRPr lang="cs-CZ" sz="1100" b="1" dirty="0">
              <a:cs typeface="Arial" panose="020B0604020202020204" pitchFamily="34" charset="0"/>
            </a:endParaRPr>
          </a:p>
        </p:txBody>
      </p:sp>
      <p:sp>
        <p:nvSpPr>
          <p:cNvPr id="19" name="Zástupný symbol pro obsah 18"/>
          <p:cNvSpPr>
            <a:spLocks noGrp="1"/>
          </p:cNvSpPr>
          <p:nvPr>
            <p:ph sz="half" idx="2"/>
          </p:nvPr>
        </p:nvSpPr>
        <p:spPr>
          <a:xfrm>
            <a:off x="539550" y="1052736"/>
            <a:ext cx="3960000" cy="5040000"/>
          </a:xfrm>
        </p:spPr>
        <p:txBody>
          <a:bodyPr lIns="0" tIns="0" rIns="0" bIns="0" anchor="t" anchorCtr="0">
            <a:noAutofit/>
          </a:bodyPr>
          <a:lstStyle/>
          <a:p>
            <a:pPr marL="0" indent="0">
              <a:buNone/>
            </a:pPr>
            <a:r>
              <a:rPr lang="cs-CZ" sz="1000" dirty="0"/>
              <a:t>Činnost spolku Pardubicko - Perníkové srdce Čech byla v roce 2018 zahájena na veletrzích Go a </a:t>
            </a:r>
            <a:r>
              <a:rPr lang="cs-CZ" sz="1000" dirty="0" err="1"/>
              <a:t>RegionTour</a:t>
            </a:r>
            <a:r>
              <a:rPr lang="cs-CZ" sz="1000" dirty="0"/>
              <a:t> Brno (18. - 21. 1. 2018), kde bylo slavnostně pokřtěno logo. Dalším veletrhem byl  pražský </a:t>
            </a:r>
            <a:r>
              <a:rPr lang="cs-CZ" sz="1000" dirty="0" err="1"/>
              <a:t>Holiday</a:t>
            </a:r>
            <a:r>
              <a:rPr lang="cs-CZ" sz="1000" dirty="0"/>
              <a:t> </a:t>
            </a:r>
            <a:r>
              <a:rPr lang="cs-CZ" sz="1000" dirty="0" err="1"/>
              <a:t>World</a:t>
            </a:r>
            <a:r>
              <a:rPr lang="cs-CZ" sz="1000" dirty="0"/>
              <a:t> (15. - 18. února 2018), následoval hradecký veletrhem </a:t>
            </a:r>
            <a:r>
              <a:rPr lang="cs-CZ" sz="1000" dirty="0" err="1"/>
              <a:t>Infotour</a:t>
            </a:r>
            <a:r>
              <a:rPr lang="cs-CZ" sz="1000" dirty="0"/>
              <a:t> a Cykloturistika (9. -10. 3. 2018) a posledním veletrhem, kterého se spolek účastnil byl pardubický </a:t>
            </a:r>
            <a:r>
              <a:rPr lang="cs-CZ" sz="1000" dirty="0" err="1"/>
              <a:t>RegionPropag</a:t>
            </a:r>
            <a:r>
              <a:rPr lang="cs-CZ" sz="1000" dirty="0"/>
              <a:t> Pardubice (23. -24. 4. 2018). Na veletrzích v Brně a Praze se spolek prezentoval v rámci společné expozice Východní Čechy, na veletrzích v Hradci Králové a Pardubicích vystupoval spolek na samostatném stánku. </a:t>
            </a:r>
          </a:p>
          <a:p>
            <a:pPr marL="0" indent="0">
              <a:buNone/>
            </a:pPr>
            <a:r>
              <a:rPr lang="cs-CZ" sz="1000" dirty="0"/>
              <a:t> </a:t>
            </a:r>
          </a:p>
          <a:p>
            <a:pPr marL="0" indent="0">
              <a:buNone/>
            </a:pPr>
            <a:r>
              <a:rPr lang="cs-CZ" sz="1000" dirty="0"/>
              <a:t>Mimo veletrhy cestovního ruchu se spolek také aktivně prezentoval na několika prezentačních akcích, mezi které patřila I. a II. kvalifikace na Velkou pardubickou (26. 5. a 23. 6. 2018), Aviatická pouť (2. – 3 .6. 2018), Den Pardubického kraje (8. 6. 2018), Sportovní park Pardubice (11. -19. 8. 2018) a akce RETROMĚSTEČKO...(22. - 23. 9. 2018). Mimo Aviatické pouti, na které se spolek prezentoval ve společném stánku s Destinační společností Východní Čechy, probíhala prezentace turistické oblasti Pardubicko samostatně.</a:t>
            </a:r>
          </a:p>
          <a:p>
            <a:pPr marL="0" indent="0">
              <a:buNone/>
            </a:pPr>
            <a:r>
              <a:rPr lang="cs-CZ" sz="1000" dirty="0"/>
              <a:t> </a:t>
            </a:r>
          </a:p>
          <a:p>
            <a:pPr marL="0" indent="0">
              <a:buNone/>
            </a:pPr>
            <a:r>
              <a:rPr lang="cs-CZ" sz="1000" dirty="0"/>
              <a:t>Na začátku roku přijal spolek do členské základny nové zájemce o členství, a to PARDUBICKÝ PIVOVAR, A.S. a Městys Choltice, jakožto jediného </a:t>
            </a:r>
            <a:r>
              <a:rPr lang="cs-CZ" sz="1000" dirty="0" err="1"/>
              <a:t>mimopardubického</a:t>
            </a:r>
            <a:r>
              <a:rPr lang="cs-CZ" sz="1000" dirty="0"/>
              <a:t> zájemce o členství. O přijetí zájemců za členy spolku bylo rozhodnuto hlasováním per </a:t>
            </a:r>
            <a:r>
              <a:rPr lang="cs-CZ" sz="1000" dirty="0" err="1"/>
              <a:t>rollam</a:t>
            </a:r>
            <a:r>
              <a:rPr lang="cs-CZ" sz="1000" dirty="0"/>
              <a:t>. </a:t>
            </a:r>
          </a:p>
          <a:p>
            <a:pPr marL="0" indent="0">
              <a:spcBef>
                <a:spcPts val="0"/>
              </a:spcBef>
              <a:buNone/>
            </a:pPr>
            <a:endParaRPr lang="cs-CZ" sz="1200" dirty="0"/>
          </a:p>
        </p:txBody>
      </p:sp>
      <p:sp>
        <p:nvSpPr>
          <p:cNvPr id="18" name="Zástupný symbol pro text 17"/>
          <p:cNvSpPr>
            <a:spLocks noGrp="1"/>
          </p:cNvSpPr>
          <p:nvPr>
            <p:ph type="body" idx="1"/>
          </p:nvPr>
        </p:nvSpPr>
        <p:spPr>
          <a:xfrm>
            <a:off x="539552" y="332656"/>
            <a:ext cx="6552728" cy="360082"/>
          </a:xfrm>
        </p:spPr>
        <p:txBody>
          <a:bodyPr lIns="0" tIns="0" rIns="0" bIns="0" anchor="b" anchorCtr="0">
            <a:normAutofit lnSpcReduction="10000"/>
          </a:bodyPr>
          <a:lstStyle/>
          <a:p>
            <a:r>
              <a:rPr lang="cs-CZ" b="0" dirty="0">
                <a:solidFill>
                  <a:srgbClr val="C5615F"/>
                </a:solidFill>
                <a:cs typeface="Arial" panose="020B0604020202020204" pitchFamily="34" charset="0"/>
              </a:rPr>
              <a:t>Aktivity v roce 2018 				1/3</a:t>
            </a:r>
          </a:p>
        </p:txBody>
      </p:sp>
      <p:pic>
        <p:nvPicPr>
          <p:cNvPr id="11" name="Zástupný symbol pro obsah 6"/>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7740352" y="116633"/>
            <a:ext cx="878913" cy="504056"/>
          </a:xfrm>
        </p:spPr>
      </p:pic>
      <p:cxnSp>
        <p:nvCxnSpPr>
          <p:cNvPr id="5" name="Přímá spojnice 4"/>
          <p:cNvCxnSpPr/>
          <p:nvPr/>
        </p:nvCxnSpPr>
        <p:spPr>
          <a:xfrm>
            <a:off x="7452320" y="0"/>
            <a:ext cx="0" cy="620688"/>
          </a:xfrm>
          <a:prstGeom prst="line">
            <a:avLst/>
          </a:prstGeom>
          <a:ln w="9525">
            <a:solidFill>
              <a:srgbClr val="E7017B"/>
            </a:solidFill>
          </a:ln>
        </p:spPr>
        <p:style>
          <a:lnRef idx="1">
            <a:schemeClr val="accent1"/>
          </a:lnRef>
          <a:fillRef idx="0">
            <a:schemeClr val="accent1"/>
          </a:fillRef>
          <a:effectRef idx="0">
            <a:schemeClr val="accent1"/>
          </a:effectRef>
          <a:fontRef idx="minor">
            <a:schemeClr val="tx1"/>
          </a:fontRef>
        </p:style>
      </p:cxnSp>
      <p:pic>
        <p:nvPicPr>
          <p:cNvPr id="7" name="Obrázek 6">
            <a:extLst>
              <a:ext uri="{FF2B5EF4-FFF2-40B4-BE49-F238E27FC236}">
                <a16:creationId xmlns:a16="http://schemas.microsoft.com/office/drawing/2014/main" id="{CC2DEEC0-0D91-4E41-B202-0AAF3B82166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452917"/>
            <a:ext cx="9144000" cy="1262062"/>
          </a:xfrm>
          <a:prstGeom prst="rect">
            <a:avLst/>
          </a:prstGeom>
        </p:spPr>
      </p:pic>
      <p:sp>
        <p:nvSpPr>
          <p:cNvPr id="8" name="Zástupný symbol pro číslo snímku 7">
            <a:extLst>
              <a:ext uri="{FF2B5EF4-FFF2-40B4-BE49-F238E27FC236}">
                <a16:creationId xmlns:a16="http://schemas.microsoft.com/office/drawing/2014/main" id="{E3749BE8-8131-43E0-B108-AE551B9D1108}"/>
              </a:ext>
            </a:extLst>
          </p:cNvPr>
          <p:cNvSpPr>
            <a:spLocks noGrp="1"/>
          </p:cNvSpPr>
          <p:nvPr>
            <p:ph type="sldNum" sz="quarter" idx="12"/>
          </p:nvPr>
        </p:nvSpPr>
        <p:spPr/>
        <p:txBody>
          <a:bodyPr/>
          <a:lstStyle/>
          <a:p>
            <a:fld id="{FE51FD68-B365-4D3E-8562-DDED07AE8115}" type="slidenum">
              <a:rPr lang="cs-CZ" smtClean="0"/>
              <a:t>7</a:t>
            </a:fld>
            <a:endParaRPr lang="cs-CZ"/>
          </a:p>
        </p:txBody>
      </p:sp>
    </p:spTree>
    <p:extLst>
      <p:ext uri="{BB962C8B-B14F-4D97-AF65-F5344CB8AC3E}">
        <p14:creationId xmlns:p14="http://schemas.microsoft.com/office/powerpoint/2010/main" val="1784975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Nadpis 16"/>
          <p:cNvSpPr>
            <a:spLocks noGrp="1"/>
          </p:cNvSpPr>
          <p:nvPr>
            <p:ph type="title"/>
          </p:nvPr>
        </p:nvSpPr>
        <p:spPr>
          <a:xfrm>
            <a:off x="4644008" y="1052736"/>
            <a:ext cx="3960000" cy="5040000"/>
          </a:xfrm>
        </p:spPr>
        <p:txBody>
          <a:bodyPr lIns="0" tIns="0" rIns="0" bIns="0" anchor="t">
            <a:noAutofit/>
          </a:bodyPr>
          <a:lstStyle/>
          <a:p>
            <a:pPr algn="l"/>
            <a:r>
              <a:rPr lang="cs-CZ" sz="1000" dirty="0"/>
              <a:t>Byla navázána spolupráce s Univerzitou Hradec Králové (studijní obor Management cestovního ruchu). V průběhu roku se tak s činností spolku mohly v rámci praxe seznámit dvě studentky. </a:t>
            </a:r>
            <a:br>
              <a:rPr lang="cs-CZ" sz="1000" dirty="0"/>
            </a:br>
            <a:r>
              <a:rPr lang="cs-CZ" sz="1000" dirty="0"/>
              <a:t>Praxi ve spolku si splnili také dva studenti a studentka Střední školy cestovního ruchu a grafického designu v Pardubicích. </a:t>
            </a:r>
            <a:br>
              <a:rPr lang="cs-CZ" sz="1000" dirty="0"/>
            </a:br>
            <a:r>
              <a:rPr lang="cs-CZ" sz="1000" dirty="0"/>
              <a:t> </a:t>
            </a:r>
            <a:br>
              <a:rPr lang="cs-CZ" sz="1000" dirty="0"/>
            </a:br>
            <a:r>
              <a:rPr lang="cs-CZ" sz="1000" dirty="0"/>
              <a:t>Energie spolku byla zaměřena také na síťování aktérů cestovního ruchu v oblasti Pardubicko, přičemž se podařilo zrealizovat dvě setkání aktérů cestovního ruchu. První setkání (25. 4. 2018) se zaměřilo na představení vize spolku a problémů, na kterých je třeba společně pracovat. Mimo spolek se do prezentace zapojili také ostatní aktéři činní v cestovním ruchu (zakladatelé spolku, členové i partneři). Druhé setkání aktérů cestovního ruchu (21. 11. 2018) bylo již konkrétně zaměřeno na tvorbu produktů cestovního ruchu, jednoho z dlouhodobých cílů organizace a zároveň největšího závazku organizace vůči svým členům a partnerům. </a:t>
            </a:r>
            <a:br>
              <a:rPr lang="cs-CZ" sz="1000" dirty="0"/>
            </a:br>
            <a:r>
              <a:rPr lang="cs-CZ" sz="1000" dirty="0"/>
              <a:t> </a:t>
            </a:r>
            <a:br>
              <a:rPr lang="cs-CZ" sz="1000" dirty="0"/>
            </a:br>
            <a:r>
              <a:rPr lang="cs-CZ" sz="1000" dirty="0"/>
              <a:t>Spolek Pardubicko - Perníkové srdce Čech se v srpnu (18. 8. 2018) stal poprvé hlavním pořadatelem akce Festival chutí, vůní a řemesel. Jednalo se o třetí ročník akce, která byla zaměřena na komunikaci regionálních produktů Kraje Pernštejnů, Železných hor a dalších 10 regionálních značek certifikovaných Asociací regionálních značek. Spolupořadateli této akce byly MAS Region Kunětické hory a MAS </a:t>
            </a:r>
            <a:r>
              <a:rPr lang="cs-CZ" sz="1000" dirty="0" err="1"/>
              <a:t>Železnohorský</a:t>
            </a:r>
            <a:r>
              <a:rPr lang="cs-CZ" sz="1000" dirty="0"/>
              <a:t> region. Vůbec poprvé byla měřena návštěvnost této akce a bylo zjištěno, že se 3. ročníku zúčastnilo 3 050 osob.</a:t>
            </a:r>
            <a:br>
              <a:rPr lang="cs-CZ" sz="900" dirty="0"/>
            </a:br>
            <a:br>
              <a:rPr lang="cs-CZ" sz="900" dirty="0"/>
            </a:br>
            <a:br>
              <a:rPr lang="cs-CZ" dirty="0"/>
            </a:br>
            <a:br>
              <a:rPr lang="cs-CZ" dirty="0"/>
            </a:br>
            <a:br>
              <a:rPr lang="cs-CZ" sz="1400" dirty="0"/>
            </a:br>
            <a:br>
              <a:rPr lang="cs-CZ" sz="4000" dirty="0"/>
            </a:br>
            <a:endParaRPr lang="cs-CZ" sz="4000" b="1" dirty="0">
              <a:cs typeface="Arial" panose="020B0604020202020204" pitchFamily="34" charset="0"/>
            </a:endParaRPr>
          </a:p>
        </p:txBody>
      </p:sp>
      <p:sp>
        <p:nvSpPr>
          <p:cNvPr id="19" name="Zástupný symbol pro obsah 18"/>
          <p:cNvSpPr>
            <a:spLocks noGrp="1"/>
          </p:cNvSpPr>
          <p:nvPr>
            <p:ph sz="half" idx="2"/>
          </p:nvPr>
        </p:nvSpPr>
        <p:spPr>
          <a:xfrm>
            <a:off x="539550" y="1052736"/>
            <a:ext cx="3960000" cy="5040000"/>
          </a:xfrm>
        </p:spPr>
        <p:txBody>
          <a:bodyPr lIns="0" tIns="0" rIns="0" bIns="0" anchor="t" anchorCtr="0">
            <a:noAutofit/>
          </a:bodyPr>
          <a:lstStyle/>
          <a:p>
            <a:pPr marL="0" indent="0">
              <a:spcBef>
                <a:spcPts val="0"/>
              </a:spcBef>
              <a:buNone/>
            </a:pPr>
            <a:r>
              <a:rPr lang="cs-CZ" sz="1000" dirty="0"/>
              <a:t>Spolek Pardubicko - Perníkové srdce Čech svou činnost a poslání prezentoval zástupcům komise pro cestovní ruch města Pardubice (22. 1. 2018) a také v rámci setkání Kraje Pernštejnů v Sezemicích (21. 2. 2018). </a:t>
            </a:r>
          </a:p>
          <a:p>
            <a:pPr marL="0" indent="0">
              <a:spcBef>
                <a:spcPts val="0"/>
              </a:spcBef>
              <a:buNone/>
            </a:pPr>
            <a:r>
              <a:rPr lang="cs-CZ" sz="1000" dirty="0"/>
              <a:t>Mimo to byly realizovány dva výjezdní semináře pro turistická informační centra. První seminář, který se uskutečnil v květnu (14. - 15. 5. 2018), byl pořádaný ve spolupráci s Destinační společností Východní Čechy a byl rozdělený do dvou dní (seminární a poznávací část). Hlavním cílem semináře bylo informovat pracovníky TIC o novinkách, nových materiálech a nových projektech, které mohou přispět k rozšíření turistické nabídky oblasti Pardubicko i blízkého okolí. Svou činnost a novinky z oblasti cestovního ruchu pracovníkům TIC představili zástupci Destinační společnosti Východní Čechy a spolku Pardubicko – Perníkové srdce Čech. Představen byl také projekt </a:t>
            </a:r>
            <a:r>
              <a:rPr lang="cs-CZ" sz="1000" i="1" dirty="0"/>
              <a:t>Východní Čechy, krajina kultury </a:t>
            </a:r>
            <a:r>
              <a:rPr lang="cs-CZ" sz="1000" dirty="0"/>
              <a:t>za přítomnosti polských kolegů z </a:t>
            </a:r>
            <a:r>
              <a:rPr lang="cs-CZ" sz="1000" dirty="0" err="1"/>
              <a:t>Powiatu</a:t>
            </a:r>
            <a:r>
              <a:rPr lang="cs-CZ" sz="1000" dirty="0"/>
              <a:t> </a:t>
            </a:r>
            <a:r>
              <a:rPr lang="cs-CZ" sz="1000" dirty="0" err="1"/>
              <a:t>Klodzko</a:t>
            </a:r>
            <a:r>
              <a:rPr lang="cs-CZ" sz="1000" dirty="0"/>
              <a:t>. Na semináři nechyběla ani prezentace k systému podpory TIC na území Pardubického kraje a prezentace k informačnímu systému </a:t>
            </a:r>
            <a:r>
              <a:rPr lang="cs-CZ" sz="1000" dirty="0" err="1"/>
              <a:t>CZeCOT</a:t>
            </a:r>
            <a:r>
              <a:rPr lang="cs-CZ" sz="1000" dirty="0"/>
              <a:t>. Druhý den semináře byl věnován prohlídce vybraných turistických cílů oblasti Pardubicko.</a:t>
            </a:r>
          </a:p>
          <a:p>
            <a:pPr marL="0" indent="0">
              <a:spcBef>
                <a:spcPts val="0"/>
              </a:spcBef>
              <a:buNone/>
            </a:pPr>
            <a:r>
              <a:rPr lang="cs-CZ" sz="1000" dirty="0"/>
              <a:t>Druhý seminář, který byl jednodenní (10. 9. 2018), se zaměřoval na diskuzi o plánovaných produktech turistické oblasti Pardubicko, současných potřebách návštěvníků, dostupnosti a jazykové vybavenosti průvodců, využitelnosti a praktičnosti tištěných materiálů Pardubicka. Semináři předcházel poznávací výlet po oblasti Pardubicko.</a:t>
            </a:r>
          </a:p>
          <a:p>
            <a:pPr marL="0" indent="0">
              <a:spcBef>
                <a:spcPts val="0"/>
              </a:spcBef>
              <a:buNone/>
            </a:pPr>
            <a:r>
              <a:rPr lang="cs-CZ" sz="1000" dirty="0"/>
              <a:t>Spolek rovněž uspořádal exkurzi pro studenty Vysoké školy ekonomické, z katedry </a:t>
            </a:r>
            <a:r>
              <a:rPr lang="cs-CZ" sz="1000" dirty="0" err="1"/>
              <a:t>Arts</a:t>
            </a:r>
            <a:r>
              <a:rPr lang="cs-CZ" sz="1000" dirty="0"/>
              <a:t> Management (31. 10. 2018), kterým byly představeny vybrané turistické cíle oblasti a poté, v rámci odpoledního semináře, i činnost spolku jakožto oblastní organizace destinačního managementu. </a:t>
            </a:r>
          </a:p>
          <a:p>
            <a:pPr marL="0" indent="0">
              <a:spcBef>
                <a:spcPts val="0"/>
              </a:spcBef>
              <a:buNone/>
            </a:pPr>
            <a:endParaRPr lang="cs-CZ" sz="1200" dirty="0"/>
          </a:p>
        </p:txBody>
      </p:sp>
      <p:sp>
        <p:nvSpPr>
          <p:cNvPr id="18" name="Zástupný symbol pro text 17"/>
          <p:cNvSpPr>
            <a:spLocks noGrp="1"/>
          </p:cNvSpPr>
          <p:nvPr>
            <p:ph type="body" idx="1"/>
          </p:nvPr>
        </p:nvSpPr>
        <p:spPr>
          <a:xfrm>
            <a:off x="539552" y="332656"/>
            <a:ext cx="6552728" cy="360082"/>
          </a:xfrm>
        </p:spPr>
        <p:txBody>
          <a:bodyPr lIns="0" tIns="0" rIns="0" bIns="0" anchor="b" anchorCtr="0">
            <a:normAutofit lnSpcReduction="10000"/>
          </a:bodyPr>
          <a:lstStyle/>
          <a:p>
            <a:r>
              <a:rPr lang="cs-CZ" b="0" dirty="0">
                <a:solidFill>
                  <a:srgbClr val="C5615F"/>
                </a:solidFill>
                <a:cs typeface="Arial" panose="020B0604020202020204" pitchFamily="34" charset="0"/>
              </a:rPr>
              <a:t>Aktivity v roce 2018 				2/3</a:t>
            </a:r>
          </a:p>
        </p:txBody>
      </p:sp>
      <p:pic>
        <p:nvPicPr>
          <p:cNvPr id="11" name="Zástupný symbol pro obsah 6"/>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7740352" y="116633"/>
            <a:ext cx="878913" cy="504056"/>
          </a:xfrm>
        </p:spPr>
      </p:pic>
      <p:cxnSp>
        <p:nvCxnSpPr>
          <p:cNvPr id="5" name="Přímá spojnice 4"/>
          <p:cNvCxnSpPr/>
          <p:nvPr/>
        </p:nvCxnSpPr>
        <p:spPr>
          <a:xfrm>
            <a:off x="7452320" y="0"/>
            <a:ext cx="0" cy="620688"/>
          </a:xfrm>
          <a:prstGeom prst="line">
            <a:avLst/>
          </a:prstGeom>
          <a:ln w="9525">
            <a:solidFill>
              <a:srgbClr val="E7017B"/>
            </a:solidFill>
          </a:ln>
        </p:spPr>
        <p:style>
          <a:lnRef idx="1">
            <a:schemeClr val="accent1"/>
          </a:lnRef>
          <a:fillRef idx="0">
            <a:schemeClr val="accent1"/>
          </a:fillRef>
          <a:effectRef idx="0">
            <a:schemeClr val="accent1"/>
          </a:effectRef>
          <a:fontRef idx="minor">
            <a:schemeClr val="tx1"/>
          </a:fontRef>
        </p:style>
      </p:cxnSp>
      <p:pic>
        <p:nvPicPr>
          <p:cNvPr id="7" name="Obrázek 6">
            <a:extLst>
              <a:ext uri="{FF2B5EF4-FFF2-40B4-BE49-F238E27FC236}">
                <a16:creationId xmlns:a16="http://schemas.microsoft.com/office/drawing/2014/main" id="{CC2DEEC0-0D91-4E41-B202-0AAF3B82166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452917"/>
            <a:ext cx="9144000" cy="1262062"/>
          </a:xfrm>
          <a:prstGeom prst="rect">
            <a:avLst/>
          </a:prstGeom>
        </p:spPr>
      </p:pic>
      <p:sp>
        <p:nvSpPr>
          <p:cNvPr id="8" name="Zástupný symbol pro číslo snímku 7">
            <a:extLst>
              <a:ext uri="{FF2B5EF4-FFF2-40B4-BE49-F238E27FC236}">
                <a16:creationId xmlns:a16="http://schemas.microsoft.com/office/drawing/2014/main" id="{E3749BE8-8131-43E0-B108-AE551B9D1108}"/>
              </a:ext>
            </a:extLst>
          </p:cNvPr>
          <p:cNvSpPr>
            <a:spLocks noGrp="1"/>
          </p:cNvSpPr>
          <p:nvPr>
            <p:ph type="sldNum" sz="quarter" idx="12"/>
          </p:nvPr>
        </p:nvSpPr>
        <p:spPr/>
        <p:txBody>
          <a:bodyPr/>
          <a:lstStyle/>
          <a:p>
            <a:fld id="{FE51FD68-B365-4D3E-8562-DDED07AE8115}" type="slidenum">
              <a:rPr lang="cs-CZ" smtClean="0"/>
              <a:t>8</a:t>
            </a:fld>
            <a:endParaRPr lang="cs-CZ"/>
          </a:p>
        </p:txBody>
      </p:sp>
    </p:spTree>
    <p:extLst>
      <p:ext uri="{BB962C8B-B14F-4D97-AF65-F5344CB8AC3E}">
        <p14:creationId xmlns:p14="http://schemas.microsoft.com/office/powerpoint/2010/main" val="939233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Nadpis 16"/>
          <p:cNvSpPr>
            <a:spLocks noGrp="1"/>
          </p:cNvSpPr>
          <p:nvPr>
            <p:ph type="title"/>
          </p:nvPr>
        </p:nvSpPr>
        <p:spPr>
          <a:xfrm>
            <a:off x="4644008" y="1052736"/>
            <a:ext cx="3960000" cy="5040000"/>
          </a:xfrm>
        </p:spPr>
        <p:txBody>
          <a:bodyPr lIns="0" tIns="0" rIns="0" bIns="0" anchor="t">
            <a:noAutofit/>
          </a:bodyPr>
          <a:lstStyle/>
          <a:p>
            <a:pPr algn="l"/>
            <a:br>
              <a:rPr lang="cs-CZ" sz="900" dirty="0"/>
            </a:br>
            <a:br>
              <a:rPr lang="cs-CZ" sz="900" dirty="0"/>
            </a:br>
            <a:br>
              <a:rPr lang="cs-CZ" dirty="0"/>
            </a:br>
            <a:br>
              <a:rPr lang="cs-CZ" dirty="0"/>
            </a:br>
            <a:br>
              <a:rPr lang="cs-CZ" sz="1400" dirty="0"/>
            </a:br>
            <a:br>
              <a:rPr lang="cs-CZ" sz="4000" dirty="0"/>
            </a:br>
            <a:endParaRPr lang="cs-CZ" sz="4000" b="1" dirty="0">
              <a:cs typeface="Arial" panose="020B0604020202020204" pitchFamily="34" charset="0"/>
            </a:endParaRPr>
          </a:p>
        </p:txBody>
      </p:sp>
      <p:sp>
        <p:nvSpPr>
          <p:cNvPr id="19" name="Zástupný symbol pro obsah 18"/>
          <p:cNvSpPr>
            <a:spLocks noGrp="1"/>
          </p:cNvSpPr>
          <p:nvPr>
            <p:ph sz="half" idx="2"/>
          </p:nvPr>
        </p:nvSpPr>
        <p:spPr>
          <a:xfrm>
            <a:off x="539550" y="1052736"/>
            <a:ext cx="3960000" cy="5040000"/>
          </a:xfrm>
        </p:spPr>
        <p:txBody>
          <a:bodyPr lIns="0" tIns="0" rIns="0" bIns="0" anchor="t" anchorCtr="0">
            <a:noAutofit/>
          </a:bodyPr>
          <a:lstStyle/>
          <a:p>
            <a:pPr marL="0" indent="0">
              <a:spcBef>
                <a:spcPts val="0"/>
              </a:spcBef>
              <a:buNone/>
            </a:pPr>
            <a:r>
              <a:rPr lang="cs-CZ" sz="1000" dirty="0"/>
              <a:t>Spolek rovněž získal certifikát Českého systému kvality služeb I. stupně (služby destinačního managementu, 31. 3. 2018) a zařadil se tak mezi 500 certifikovaných organizací v České republice. Nastaveným standardem v rámci ČSKS je zejména koordinace, komunikace a kooperace členů a partnerů spolku. Mimo to spolek získal také certifikaci v rámci kategorizace organizací destinačního managementu (31. 10. 2018). Certifikační komise ocenila kvalitu připravené žádosti, výkonnost destinace a její rozvojový potenciál, strategické plánování a především pak vytvořenou platformu pro síťování aktérů cestovního ruchu z oblasti Pardubicko. Získáním obou těchto certifikátu spolek potvrdil, že funguje v souladu s nastavenými pravidly agentury </a:t>
            </a:r>
            <a:r>
              <a:rPr lang="cs-CZ" sz="1000" dirty="0" err="1"/>
              <a:t>CzechTourism</a:t>
            </a:r>
            <a:r>
              <a:rPr lang="cs-CZ" sz="1000" dirty="0"/>
              <a:t> a Ministerstva pro místní rozvoj.  </a:t>
            </a:r>
            <a:br>
              <a:rPr lang="cs-CZ" sz="1000" dirty="0"/>
            </a:br>
            <a:r>
              <a:rPr lang="cs-CZ" sz="1000" dirty="0"/>
              <a:t> </a:t>
            </a:r>
            <a:br>
              <a:rPr lang="cs-CZ" sz="1000" dirty="0"/>
            </a:br>
            <a:r>
              <a:rPr lang="cs-CZ" sz="1000" dirty="0"/>
              <a:t>V průběhu října a listopadu 2018 věnoval spolek pozornost schůzkám se současnými členy spolku, kterých se ptal na jejich dosavadní spokojenost s aktivitami spolku a zájem o členství i v roce 2019. Mimo to došlo také k oslovování nových aktérů cestovního ruchu, kterým byly představeny výsledky spolku, plány pro další období a v neposlední řadě nabídnuto členství ve spolku pro rok 2019. </a:t>
            </a:r>
          </a:p>
        </p:txBody>
      </p:sp>
      <p:sp>
        <p:nvSpPr>
          <p:cNvPr id="18" name="Zástupný symbol pro text 17"/>
          <p:cNvSpPr>
            <a:spLocks noGrp="1"/>
          </p:cNvSpPr>
          <p:nvPr>
            <p:ph type="body" idx="1"/>
          </p:nvPr>
        </p:nvSpPr>
        <p:spPr>
          <a:xfrm>
            <a:off x="539552" y="332656"/>
            <a:ext cx="6552728" cy="360082"/>
          </a:xfrm>
        </p:spPr>
        <p:txBody>
          <a:bodyPr lIns="0" tIns="0" rIns="0" bIns="0" anchor="b" anchorCtr="0">
            <a:normAutofit lnSpcReduction="10000"/>
          </a:bodyPr>
          <a:lstStyle/>
          <a:p>
            <a:r>
              <a:rPr lang="cs-CZ" b="0" dirty="0">
                <a:solidFill>
                  <a:srgbClr val="C5615F"/>
                </a:solidFill>
                <a:cs typeface="Arial" panose="020B0604020202020204" pitchFamily="34" charset="0"/>
              </a:rPr>
              <a:t>Aktivity v roce 2018 				3/3</a:t>
            </a:r>
          </a:p>
        </p:txBody>
      </p:sp>
      <p:pic>
        <p:nvPicPr>
          <p:cNvPr id="11" name="Zástupný symbol pro obsah 6"/>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7740352" y="116633"/>
            <a:ext cx="878913" cy="504056"/>
          </a:xfrm>
        </p:spPr>
      </p:pic>
      <p:cxnSp>
        <p:nvCxnSpPr>
          <p:cNvPr id="5" name="Přímá spojnice 4"/>
          <p:cNvCxnSpPr/>
          <p:nvPr/>
        </p:nvCxnSpPr>
        <p:spPr>
          <a:xfrm>
            <a:off x="7452320" y="0"/>
            <a:ext cx="0" cy="620688"/>
          </a:xfrm>
          <a:prstGeom prst="line">
            <a:avLst/>
          </a:prstGeom>
          <a:ln w="9525">
            <a:solidFill>
              <a:srgbClr val="E7017B"/>
            </a:solidFill>
          </a:ln>
        </p:spPr>
        <p:style>
          <a:lnRef idx="1">
            <a:schemeClr val="accent1"/>
          </a:lnRef>
          <a:fillRef idx="0">
            <a:schemeClr val="accent1"/>
          </a:fillRef>
          <a:effectRef idx="0">
            <a:schemeClr val="accent1"/>
          </a:effectRef>
          <a:fontRef idx="minor">
            <a:schemeClr val="tx1"/>
          </a:fontRef>
        </p:style>
      </p:cxnSp>
      <p:pic>
        <p:nvPicPr>
          <p:cNvPr id="7" name="Obrázek 6">
            <a:extLst>
              <a:ext uri="{FF2B5EF4-FFF2-40B4-BE49-F238E27FC236}">
                <a16:creationId xmlns:a16="http://schemas.microsoft.com/office/drawing/2014/main" id="{CC2DEEC0-0D91-4E41-B202-0AAF3B82166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452917"/>
            <a:ext cx="9144000" cy="1262062"/>
          </a:xfrm>
          <a:prstGeom prst="rect">
            <a:avLst/>
          </a:prstGeom>
        </p:spPr>
      </p:pic>
      <p:sp>
        <p:nvSpPr>
          <p:cNvPr id="8" name="Zástupný symbol pro číslo snímku 7">
            <a:extLst>
              <a:ext uri="{FF2B5EF4-FFF2-40B4-BE49-F238E27FC236}">
                <a16:creationId xmlns:a16="http://schemas.microsoft.com/office/drawing/2014/main" id="{E3749BE8-8131-43E0-B108-AE551B9D1108}"/>
              </a:ext>
            </a:extLst>
          </p:cNvPr>
          <p:cNvSpPr>
            <a:spLocks noGrp="1"/>
          </p:cNvSpPr>
          <p:nvPr>
            <p:ph type="sldNum" sz="quarter" idx="12"/>
          </p:nvPr>
        </p:nvSpPr>
        <p:spPr/>
        <p:txBody>
          <a:bodyPr/>
          <a:lstStyle/>
          <a:p>
            <a:fld id="{FE51FD68-B365-4D3E-8562-DDED07AE8115}" type="slidenum">
              <a:rPr lang="cs-CZ" smtClean="0"/>
              <a:t>9</a:t>
            </a:fld>
            <a:endParaRPr lang="cs-CZ"/>
          </a:p>
        </p:txBody>
      </p:sp>
    </p:spTree>
    <p:extLst>
      <p:ext uri="{BB962C8B-B14F-4D97-AF65-F5344CB8AC3E}">
        <p14:creationId xmlns:p14="http://schemas.microsoft.com/office/powerpoint/2010/main" val="602723098"/>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chemeClr val="bg1"/>
            </a:solidFill>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1129</TotalTime>
  <Words>1394</Words>
  <Application>Microsoft Office PowerPoint</Application>
  <PresentationFormat>Předvádění na obrazovce (4:3)</PresentationFormat>
  <Paragraphs>298</Paragraphs>
  <Slides>16</Slides>
  <Notes>16</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16</vt:i4>
      </vt:variant>
    </vt:vector>
  </HeadingPairs>
  <TitlesOfParts>
    <vt:vector size="19" baseType="lpstr">
      <vt:lpstr>Arial</vt:lpstr>
      <vt:lpstr>Calibri</vt:lpstr>
      <vt:lpstr>Motiv systému Office</vt:lpstr>
      <vt:lpstr> Výroční zpráva za rok 2018  Pardubicko - Perníkové srdce Čech, z. s. Spolek pro rozvoj turistické oblasti Pardubicko </vt:lpstr>
      <vt:lpstr>Prezentace aplikace PowerPoint</vt:lpstr>
      <vt:lpstr>Prezentace aplikace PowerPoint</vt:lpstr>
      <vt:lpstr>Účel a poslání spolku  Účel spolku vychází a navazuje na Koncepci cestovního ruchu pro turistickou oblast Pardubicko schválenou v roce 2016 Statutárním městem Pardubice a Deklaraci o partnerství a spolupráci v rámci Kraje Pernštejnů, která je naplňována od roku 2016.  Účelem spolku je propojení subjektů veřejného, soukromého a neziskového sektoru, přispívat k rozvoji cestovního ruchu v turistické oblasti Pardubicko a k vytvoření fungující spolupráce vedoucí k obohacení cestovního ruchu v oblasti.  Posláním spolku je sdružování, spolupráce a společná marketingová komunikace oblasti,  prosazování společných zájmů v oblasti cestovního ruchu, včetně zlepšení kvality vedoucí ke zvýšení ekonomického prospěchu v oblasti. </vt:lpstr>
      <vt:lpstr>Běžní členové spolku v roce 2018 Barocco sempre giovane, o. p. s. Dostihový spolek, a. s. Hotel Arnošt, s. r. o. Hotel TRIM, s. r. o. Lokus Pardubice, s. r. o. Pardubický pivovar, a. s. Pardubický klub kouzel a magie, z. s. RETROMĚSTEČKO, s. r. o.  Sport Motion, s. r. o. Městys Choltice   Orgány Spolku Předseda a místopředseda - statutární orgán  Valná hromada - nejvyšší orgán Rada - výkonný a rozhodovací orgán Kontrolní výbor - kontrolní orgán  Zaměstnanci Spolku Ředitelka spolku Petra Pacholíková (do 30. 11. 2018), Markéta Krátká(od 3. 12. 2018) Produktová manažerka Martina Albrechtová (do 31. 12. 2018)     </vt:lpstr>
      <vt:lpstr>Členové Rady spolku  Martin Charvát, Martin Karas a Jakub Rychtecký za Statutární město Pardubice Jozef Petrenec za MAS Region Kunětické hory, z. s Ivana Málková za MAS Bohdanečsko, z. s. Michaela Kovářová za MAS Holicko, o.p.s.  Jozef Blažek za MAS Železnohorský region, z. s.  Členové kontrolního výboru spolku Jiří Lejhanec a Jan Mazuch za Statutární město Pardubice, Kateřina Korejtková za MAS Železnohorský region, z. s. (do 21. 12. 2018), Daniela Dvořáková za MAS Bohdanečsko, z. s. (od 21. 12. 2018)      </vt:lpstr>
      <vt:lpstr>Stranou nezůstaly ani tištěné materiály oblasti Pardubicko. Byla dokončena základní sada tištěných materiálů pro oblast Pardubicko, a to vydáním materiálů Pardubicko aktivně a Pardubicko relaxačně v české i anglické verzi. Mimo to spolek vydal Katalog akcí a služeb 2018 a dotazník Jak se Vám líbí na Pardubicku?. Spolek rozšířil svou fotobanku a představil videospot turistické oblasti Pardubicko. Energie byla zaměřena také na rozšíření webu, práci se sociálními sítěmi a rozšiřování fanouškovské základny na facebooku turistické oblasti Pardubicko.  Pozornost byla rovněž věnována sběru dat o návštěvnících turistické oblasti Pardubicko, přičemž dotazník Jak se Vám líbí na Pardubicku? byl v průběhu roku distribuován mezi turistická informační centra v oblasti Pardubicko, členy spolku a partnery.    Během roku se ve spolupráci s Destinační společností Východní Čechy, jejímž členem se spolek na začátku roku stal, podařilo zrealizovat několik zahraničních presstripů. Jednalo se o anglický presstrip se zaměřením na moderní architekturu (30. 6. 2018), akci TBEX (The Travel Blog Exchange), která na Pardubicko přivedla světoznámé blogerky. Ty v rámci svého dvoudenního putování Pardubickem vytvořily velké množství kvalitního materiálu, který aktivně prezentovaly na sociálních sítích (29. - 30. 7. 2018). Následoval japonský presstrip se zaměřením na historii a tradice (12. - 14. 9. 2018), německý presstrip (16. – 17. 9. 2018) a druhý anglický presstrip se zaměřením na koně a dostihy (12. - 15. 10. 2018).   </vt:lpstr>
      <vt:lpstr>Byla navázána spolupráce s Univerzitou Hradec Králové (studijní obor Management cestovního ruchu). V průběhu roku se tak s činností spolku mohly v rámci praxe seznámit dvě studentky.  Praxi ve spolku si splnili také dva studenti a studentka Střední školy cestovního ruchu a grafického designu v Pardubicích.    Energie spolku byla zaměřena také na síťování aktérů cestovního ruchu v oblasti Pardubicko, přičemž se podařilo zrealizovat dvě setkání aktérů cestovního ruchu. První setkání (25. 4. 2018) se zaměřilo na představení vize spolku a problémů, na kterých je třeba společně pracovat. Mimo spolek se do prezentace zapojili také ostatní aktéři činní v cestovním ruchu (zakladatelé spolku, členové i partneři). Druhé setkání aktérů cestovního ruchu (21. 11. 2018) bylo již konkrétně zaměřeno na tvorbu produktů cestovního ruchu, jednoho z dlouhodobých cílů organizace a zároveň největšího závazku organizace vůči svým členům a partnerům.    Spolek Pardubicko - Perníkové srdce Čech se v srpnu (18. 8. 2018) stal poprvé hlavním pořadatelem akce Festival chutí, vůní a řemesel. Jednalo se o třetí ročník akce, která byla zaměřena na komunikaci regionálních produktů Kraje Pernštejnů, Železných hor a dalších 10 regionálních značek certifikovaných Asociací regionálních značek. Spolupořadateli této akce byly MAS Region Kunětické hory a MAS Železnohorský region. Vůbec poprvé byla měřena návštěvnost této akce a bylo zjištěno, že se 3. ročníku zúčastnilo 3 050 osob.      </vt:lpstr>
      <vt:lpstr>      </vt:lpstr>
      <vt:lpstr>Návštěvnost webu a sociálních sítí (web a sociální sítě byly spuštěny v polovině prosince 2017)  Web www.TOPardubicko.cz; Návštěvnost webu k 5. 12. 2018 Celkový počet návštěv webu: 29.719; Celkový počet uživatelů: 23.557; Zobrazení stránek: 60.950 Dosavadní denní maximum návštěvnosti webu: 13. října 2018, 646 návštěv webu, 609 uživatelů.   Sociální sítě (aktualizace k 5. prosinci 2018)  Facebook; www.facebook.com/TOPardubicko/  Počet fanoušků: 1.530; počet sledujících: 1.565  Instagram; www.instagram.com/topardubicko/  Počet sledujících: 221; počet příspěvků: 194  Twitter; www.twitter.com/TOPardubicko/  Počet sledujících: 71, počet příspěvků: 550  YouTube; https://www.youtube.com/channel/UC4uErvglCTVW7lN9wNN2JBg Počet zhlédnutí videí k 5. prosinci 2018: 173   </vt:lpstr>
      <vt:lpstr>Setkání a semináře v rámci 3K platformy Prezentace pro komisi pro cestovní ruch města Pardubice (22. 1. 2018) Setkání Kraje Pernštejnů (21. 2. 2018) Setkání aktérů cestovního ruchu (25. 4. 2018) Seminář pro pracovníky turistických informačních center (14. - 15. 5. 2018) Seminář pro pracovníky turistických informačních center (10. 9. 2018) Exkurze pro žáky ZŠ - Poznáváme Kraj Pernštejnů (2. - 3. 10. 2018) Exkurze pro studenty Vysoké školy ekonomické, z katedry Arts Management (31. 10. 2018) Setkání aktérů cestovního ruchu (21. 11. 2018)  Setkání orgánů spolku Jednání rady spolku (20. 3. 2018, 19. 6. 2018, 26. 9. 2018, 5. 11. 2018, 21. 12. 2018) Jednání valné hromady spolku (19. 6. 2018, 21. 12. 2018)  Získané certifikáty Certifikát Českého systému kvality služeb I. stupně, služby destinačního managementu (31. 3. 2018) Certifikát Kategorizace organizací destinačního managementu (31. 10. 2018)   </vt:lpstr>
      <vt:lpstr>Projekty v udržitelnosti  Název projektu: Pardubicko - v cestovním ruchu si musíme pomáhat - společně za jeho udržitelný rozvoj  Regionální operační program NUTS Il Severovýchod Smlouvu o poskytnutí dotace č. PU/0832/S;  Doba udržitelnosti byla započata v červenci 2014. Doba udržitelnosti byla ukončena v červenci 2018.    </vt:lpstr>
      <vt:lpstr>     </vt:lpstr>
      <vt:lpstr>  </vt:lpstr>
      <vt:lpstr>Náklady  Náklady za spotřebu materiálu zahrnují zejména pořízení DHM do 1.000 Kč, pořízení DHIM do 3.000 Kč, pořízení DHIM do 40.000 Kč, výrobu propagačních materiálů a kancelářský materiál. Náklady na spotřebu energie zahrnují energie spojené s nájmem kanceláře. Cestovné zahrnuje náklady na cestovné – cesty po oblasti Pardubicko zaměstnankyněmi spolku, cesty v rámci ČR – veletrhy, prezentační akce a školení zaměstnankyň spolku. Náklady na reprezentaci zahrnují náklady na občerstvení v rámci akcí, setkání, seminářů a jednání. Ostatní služby zahrnují nájemné, odpady, poštovné, telefonní poplatky, náklady na pořízení nehmotného DM, náklady na semináře, náklady na překlady a korektury, náklady na ekonomické služby náklady na pořízení fotografií a videí, tvorbu internetových stránek, výrobu tiskových materiálů. Mzdové náklady zahrnují mzdy zaměstnankyň. Zákonné sociální pojištění zahrnuje sociální a zdravotní pojištění zaměstnankyň. Jiné ostatní náklady zahrnují bankovní poplatky, zákonné pojištění odpovědnosti, zaokrouhlení.        </vt:lpstr>
      <vt:lpstr>                V Pardubicích dne 10. června 2019  Markéta Krátká ředitelka Spolku Pardubicko – Perníkové srdce Čech, z. s.</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2123design David</dc:creator>
  <cp:lastModifiedBy>Markéta Krátká</cp:lastModifiedBy>
  <cp:revision>114</cp:revision>
  <cp:lastPrinted>2018-11-27T13:57:29Z</cp:lastPrinted>
  <dcterms:created xsi:type="dcterms:W3CDTF">2014-12-18T13:50:40Z</dcterms:created>
  <dcterms:modified xsi:type="dcterms:W3CDTF">2019-06-07T05:16:54Z</dcterms:modified>
</cp:coreProperties>
</file>